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sldIdLst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899" autoAdjust="0"/>
  </p:normalViewPr>
  <p:slideViewPr>
    <p:cSldViewPr snapToGrid="0" snapToObjects="1" showGuides="1">
      <p:cViewPr varScale="1">
        <p:scale>
          <a:sx n="88" d="100"/>
          <a:sy n="88" d="100"/>
        </p:scale>
        <p:origin x="76" y="56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34716"/>
            <a:ext cx="5783739" cy="2915492"/>
          </a:xfrm>
        </p:spPr>
        <p:txBody>
          <a:bodyPr/>
          <a:lstStyle/>
          <a:p>
            <a:r>
              <a:rPr lang="en-US" sz="4800" dirty="0"/>
              <a:t>Advertising Campaign Performance Analysis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Tanush Garg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FA1FC1-5ACE-7427-C0F8-F8FDA3C988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57" b="7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9B5B-4E26-9321-18BF-7DA664B9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41F9-84BC-30E6-66A7-CE5E318B2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Prioritize 240 x 400</a:t>
            </a:r>
            <a:r>
              <a:rPr lang="en-US" dirty="0"/>
              <a:t> — Allocate maximum budget and secure premium placements.</a:t>
            </a:r>
          </a:p>
          <a:p>
            <a:r>
              <a:rPr lang="en-US" b="1" dirty="0"/>
              <a:t>Discontinue 800 x 250</a:t>
            </a:r>
            <a:r>
              <a:rPr lang="en-US" dirty="0"/>
              <a:t> — ROI is too low to justify continued use.</a:t>
            </a:r>
          </a:p>
          <a:p>
            <a:r>
              <a:rPr lang="en-US" b="1" dirty="0"/>
              <a:t>Scale up 728 x 90 and 300 x 250</a:t>
            </a:r>
            <a:r>
              <a:rPr lang="en-US" dirty="0"/>
              <a:t> — Proven and consistent standard performers.</a:t>
            </a:r>
          </a:p>
          <a:p>
            <a:r>
              <a:rPr lang="en-US" dirty="0"/>
              <a:t>Focus </a:t>
            </a:r>
            <a:r>
              <a:rPr lang="en-US" b="1" dirty="0"/>
              <a:t>80% of banner budget</a:t>
            </a:r>
            <a:r>
              <a:rPr lang="en-US" dirty="0"/>
              <a:t> on the </a:t>
            </a:r>
            <a:r>
              <a:rPr lang="en-US" b="1" dirty="0"/>
              <a:t>top 3 performing sizes</a:t>
            </a:r>
            <a:r>
              <a:rPr lang="en-US" dirty="0"/>
              <a:t>.</a:t>
            </a:r>
          </a:p>
          <a:p>
            <a:r>
              <a:rPr lang="en-US" dirty="0"/>
              <a:t>Investigate </a:t>
            </a:r>
            <a:r>
              <a:rPr lang="en-US" b="1" dirty="0"/>
              <a:t>placement strategies</a:t>
            </a:r>
            <a:r>
              <a:rPr lang="en-US" dirty="0"/>
              <a:t> that led to 240 x 400's success.</a:t>
            </a:r>
          </a:p>
          <a:p>
            <a:r>
              <a:rPr lang="en-US" b="1" dirty="0"/>
              <a:t>A/B test</a:t>
            </a:r>
            <a:r>
              <a:rPr lang="en-US" dirty="0"/>
              <a:t> placement locations for underperforming sizes before full discontinuation.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41C63-ED95-2A71-726D-B629B5FA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C2A03-B511-E85C-2BC3-A3D67C97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 based on Banner Size vs Click Volume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27249A-2851-E89F-8D85-D2DEF813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852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C2FE-AAC3-F4FB-C8CA-7D578928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846468" cy="1014984"/>
          </a:xfrm>
        </p:spPr>
        <p:txBody>
          <a:bodyPr/>
          <a:lstStyle/>
          <a:p>
            <a:r>
              <a:rPr lang="en-IN" sz="5400" u="sng" dirty="0"/>
              <a:t>Placements vs Clicks &amp; Displays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0C928-839A-D51B-BA87-EA5FCA5F04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Grouped 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9CDB358-2718-699D-3D8D-1BAC6CDB9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3145277"/>
            <a:ext cx="4756484" cy="236477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B7D72-A7F3-C6DA-2CD7-15D023AED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leader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D0F6E-7E9A-C5BF-EF3B-485678FE180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Placement ‘mno’ clearly dominates both metrics, generating over 143 million displays and nearly 1 million clicks.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Placement ‘ghi’ is the second best performer in terms of both displays and clicks.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Placement ‘def’ ranks third across the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Placements ‘abc’ and ‘jkl’ show much lower performance in comparison, with minimal displays and clicks.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F780B-5DAD-5545-E918-DA874EF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4BCF7-38C5-7893-209C-B770215F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Placement vs </a:t>
            </a:r>
          </a:p>
          <a:p>
            <a:r>
              <a:rPr lang="en-US" noProof="0" dirty="0"/>
              <a:t>Clicks &amp;Displays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47ACD08-DD17-E877-7AC6-265649A3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8137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B7FA-DFCE-6055-D493-6C66E33E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u="sng" dirty="0"/>
              <a:t>Conversion Rate by Placement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7A134-7E9C-3A7A-8173-6389DB6D1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BD0209A-9E06-942E-E956-BCF460697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3013912"/>
            <a:ext cx="4762500" cy="2467558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FB5D9-A597-734A-3011-77705A94B5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leader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8103A-D752-1309-9F44-B8721FAEC0F6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577584" y="2855141"/>
            <a:ext cx="4608576" cy="2785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 ’</a:t>
            </a:r>
            <a:r>
              <a:rPr lang="en-US" b="1" dirty="0"/>
              <a:t>mno’</a:t>
            </a:r>
            <a:r>
              <a:rPr lang="en-US" dirty="0"/>
              <a:t> had by far the highest number of displays and clicks, ’</a:t>
            </a:r>
            <a:r>
              <a:rPr lang="en-US" b="1" dirty="0"/>
              <a:t>ghi’</a:t>
            </a:r>
            <a:r>
              <a:rPr lang="en-US" dirty="0"/>
              <a:t> actually has the </a:t>
            </a:r>
            <a:r>
              <a:rPr lang="en-US" b="1" dirty="0"/>
              <a:t>best conversion efficiency</a:t>
            </a:r>
            <a:r>
              <a:rPr lang="en-US" dirty="0"/>
              <a:t> at </a:t>
            </a:r>
            <a:r>
              <a:rPr lang="en-US" b="1" dirty="0"/>
              <a:t>2.09%</a:t>
            </a:r>
            <a:r>
              <a:rPr lang="en-US" dirty="0"/>
              <a:t> — more than </a:t>
            </a:r>
            <a:r>
              <a:rPr lang="en-US" b="1" dirty="0"/>
              <a:t>double the rate</a:t>
            </a:r>
            <a:r>
              <a:rPr lang="en-US" dirty="0"/>
              <a:t> of ‘mno’ (0.69%).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’</a:t>
            </a:r>
            <a:r>
              <a:rPr lang="en-US" b="1" dirty="0"/>
              <a:t>ghi’</a:t>
            </a:r>
            <a:r>
              <a:rPr lang="en-US" dirty="0"/>
              <a:t> placement appears to be the most effective at </a:t>
            </a:r>
            <a:r>
              <a:rPr lang="en-US" b="1" dirty="0"/>
              <a:t>converting displays into clicks</a:t>
            </a:r>
            <a:r>
              <a:rPr lang="en-US" dirty="0"/>
              <a:t>, suggesting:</a:t>
            </a:r>
          </a:p>
          <a:p>
            <a:pPr lvl="1"/>
            <a:r>
              <a:rPr lang="en-US" dirty="0"/>
              <a:t>Better </a:t>
            </a:r>
            <a:r>
              <a:rPr lang="en-US" b="1" dirty="0"/>
              <a:t>ad quality</a:t>
            </a:r>
            <a:endParaRPr lang="en-US" dirty="0"/>
          </a:p>
          <a:p>
            <a:pPr lvl="1"/>
            <a:r>
              <a:rPr lang="en-US" dirty="0"/>
              <a:t>Superior </a:t>
            </a:r>
            <a:r>
              <a:rPr lang="en-US" b="1" dirty="0"/>
              <a:t>placement positioning</a:t>
            </a:r>
            <a:endParaRPr lang="en-US" dirty="0"/>
          </a:p>
          <a:p>
            <a:pPr lvl="1"/>
            <a:r>
              <a:rPr lang="en-US" dirty="0"/>
              <a:t>More </a:t>
            </a:r>
            <a:r>
              <a:rPr lang="en-US" b="1" dirty="0"/>
              <a:t>targeted audience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’</a:t>
            </a:r>
            <a:r>
              <a:rPr lang="en-US" b="1" dirty="0"/>
              <a:t>jkl’</a:t>
            </a:r>
            <a:r>
              <a:rPr lang="en-US" dirty="0"/>
              <a:t> placement also shows </a:t>
            </a:r>
            <a:r>
              <a:rPr lang="en-US" b="1" dirty="0"/>
              <a:t>strong conversion efficiency</a:t>
            </a:r>
            <a:r>
              <a:rPr lang="en-US" dirty="0"/>
              <a:t> at nearly </a:t>
            </a:r>
            <a:r>
              <a:rPr lang="en-US" b="1" dirty="0"/>
              <a:t>1%</a:t>
            </a:r>
            <a:r>
              <a:rPr lang="en-US" dirty="0"/>
              <a:t>, which is notable given its relatively </a:t>
            </a:r>
            <a:r>
              <a:rPr lang="en-US" b="1" dirty="0"/>
              <a:t>low volume</a:t>
            </a:r>
            <a:r>
              <a:rPr lang="en-US" dirty="0"/>
              <a:t> in the previous chart.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AF454-812F-248C-5397-D1B083F6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E2173-3C53-8F75-1585-C223E5AE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Click-to-Display Conversion rate by Placement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2E361DD-1B19-B002-D754-10A36DF0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56275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357E-EEDD-B482-E070-829BF0A9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u="sng" dirty="0"/>
              <a:t>Ad spend vs Revenue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D7C5D-2092-3CEA-5948-BD1E49B7A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Scatter plot with regression 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984C46-6D47-8150-3EC5-FA5FBD800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63839"/>
            <a:ext cx="4603750" cy="2746423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256D3-D094-371A-8B73-97F9BF0E45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Pearson Correlation Coefficient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7887D-0DF3-FD17-957F-912BB1C749F9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Value: 0.76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Indicates a </a:t>
            </a:r>
            <a:r>
              <a:rPr lang="en-US" b="1" dirty="0"/>
              <a:t>strong positive linear correlation</a:t>
            </a:r>
            <a:r>
              <a:rPr lang="en-US" dirty="0"/>
              <a:t> between the cost of serving ads and the revenue generated from clicks.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Interpretation:</a:t>
            </a:r>
            <a:r>
              <a:rPr lang="en-US" dirty="0"/>
              <a:t> As </a:t>
            </a:r>
            <a:r>
              <a:rPr lang="en-US" b="1" dirty="0"/>
              <a:t>cost increases</a:t>
            </a:r>
            <a:r>
              <a:rPr lang="en-US" dirty="0"/>
              <a:t>, </a:t>
            </a:r>
            <a:r>
              <a:rPr lang="en-US" b="1" dirty="0"/>
              <a:t>revenue generally increases</a:t>
            </a:r>
            <a:r>
              <a:rPr lang="en-US" dirty="0"/>
              <a:t> as well — but not in a perfectly linear manner.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742C-650D-9735-4396-8BB4B46C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C660D-217F-9391-0F22-72AFDB96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 Spend vs Revenue Correlation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3F1F08-0767-413F-95EC-07093426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21826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D8BD-E203-8589-BC3E-E177892A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11000232" cy="1014984"/>
          </a:xfrm>
        </p:spPr>
        <p:txBody>
          <a:bodyPr/>
          <a:lstStyle/>
          <a:p>
            <a:r>
              <a:rPr lang="en-IN" sz="3800" u="sng" dirty="0"/>
              <a:t>Detailed Observations: Ad Spend vs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B6A1-8189-F1C9-9A46-1B371F38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Regression Plot Observations:</a:t>
            </a:r>
          </a:p>
          <a:p>
            <a:r>
              <a:rPr lang="en-US" dirty="0"/>
              <a:t>The </a:t>
            </a:r>
            <a:r>
              <a:rPr lang="en-US" b="1" dirty="0"/>
              <a:t>red line</a:t>
            </a:r>
            <a:r>
              <a:rPr lang="en-US" dirty="0"/>
              <a:t> represents the linear regression line (line of best fit).</a:t>
            </a:r>
          </a:p>
          <a:p>
            <a:r>
              <a:rPr lang="en-US" dirty="0"/>
              <a:t>The </a:t>
            </a:r>
            <a:r>
              <a:rPr lang="en-US" b="1" dirty="0"/>
              <a:t>shaded red region</a:t>
            </a:r>
            <a:r>
              <a:rPr lang="en-US" dirty="0"/>
              <a:t> is the </a:t>
            </a:r>
            <a:r>
              <a:rPr lang="en-US" b="1" dirty="0"/>
              <a:t>95% confidence interval</a:t>
            </a:r>
            <a:r>
              <a:rPr lang="en-US" dirty="0"/>
              <a:t>, reflecting uncertainty around the predicted regression line.</a:t>
            </a:r>
          </a:p>
          <a:p>
            <a:r>
              <a:rPr lang="en-US" dirty="0"/>
              <a:t>A tighter band would indicate higher certainty in the trend; here, the </a:t>
            </a:r>
            <a:r>
              <a:rPr lang="en-US" b="1" dirty="0"/>
              <a:t>moderate spread</a:t>
            </a:r>
            <a:r>
              <a:rPr lang="en-US" dirty="0"/>
              <a:t> suggests variability in the data.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EB523-AB18-060E-FD6E-E4E0D423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D06B9-998B-E631-C737-1D6E1375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Detailed Observation: Regression Plot Observations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EC774B-865A-1B2D-3C72-04124E7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73610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83BE-1C63-60F8-7136-856C5E00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11000232" cy="1014984"/>
          </a:xfrm>
        </p:spPr>
        <p:txBody>
          <a:bodyPr/>
          <a:lstStyle/>
          <a:p>
            <a:r>
              <a:rPr lang="en-IN" sz="3800" u="sng" dirty="0"/>
              <a:t>Detailed Observations: Ad Spend vs Revenue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CC19-AF85-693C-22BB-19CC0A3A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/>
              <a:t>Scatter Distribution Insights:</a:t>
            </a:r>
          </a:p>
          <a:p>
            <a:r>
              <a:rPr lang="en-US" dirty="0"/>
              <a:t>The plot shows a </a:t>
            </a:r>
            <a:r>
              <a:rPr lang="en-US" b="1" dirty="0"/>
              <a:t>wide spread of data points</a:t>
            </a:r>
            <a:r>
              <a:rPr lang="en-US" dirty="0"/>
              <a:t> around the regression line.</a:t>
            </a:r>
          </a:p>
          <a:p>
            <a:r>
              <a:rPr lang="en-US" dirty="0"/>
              <a:t>This suggests that </a:t>
            </a:r>
            <a:r>
              <a:rPr lang="en-US" b="1" dirty="0"/>
              <a:t>other variables</a:t>
            </a:r>
            <a:r>
              <a:rPr lang="en-US" dirty="0"/>
              <a:t> may be influencing revenue beyond just cost:</a:t>
            </a:r>
          </a:p>
          <a:p>
            <a:pPr lvl="1"/>
            <a:r>
              <a:rPr lang="en-US" dirty="0"/>
              <a:t>Placement (e.g., website, app)</a:t>
            </a:r>
          </a:p>
          <a:p>
            <a:pPr lvl="1"/>
            <a:r>
              <a:rPr lang="en-US" dirty="0"/>
              <a:t>Banner size</a:t>
            </a:r>
          </a:p>
          <a:p>
            <a:pPr lvl="1"/>
            <a:r>
              <a:rPr lang="en-US" dirty="0"/>
              <a:t>User Engagement</a:t>
            </a:r>
          </a:p>
          <a:p>
            <a:pPr lvl="1"/>
            <a:r>
              <a:rPr lang="en-US" dirty="0"/>
              <a:t>Temporal Factors like month, day, or campaign duration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24F21-2D8C-7C62-3DC4-642E2722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7E354-5098-D1CB-A455-6DCF4F4C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Detailed Observations: Scatter Distribution 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F7EB39-4ED0-7142-C025-A82E7574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57917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F5EE-78E5-E4D7-3402-701A6230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11000232" cy="1014984"/>
          </a:xfrm>
        </p:spPr>
        <p:txBody>
          <a:bodyPr/>
          <a:lstStyle/>
          <a:p>
            <a:r>
              <a:rPr lang="en-IN" sz="3800" u="sng" dirty="0"/>
              <a:t>Detailed Observations: Ad Spend vs Revenue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54DC-9E82-3F2A-1605-6CBDB44D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/>
              <a:t>Outliers and Clusters:</a:t>
            </a:r>
          </a:p>
          <a:p>
            <a:r>
              <a:rPr lang="en-US" dirty="0"/>
              <a:t>Some </a:t>
            </a:r>
            <a:r>
              <a:rPr lang="en-US" b="1" dirty="0"/>
              <a:t>outlier points</a:t>
            </a:r>
            <a:r>
              <a:rPr lang="en-US" dirty="0"/>
              <a:t> show high revenue at lower costs.</a:t>
            </a:r>
          </a:p>
          <a:p>
            <a:r>
              <a:rPr lang="en-US" dirty="0"/>
              <a:t>These could be examples of </a:t>
            </a:r>
            <a:r>
              <a:rPr lang="en-US" b="1" dirty="0"/>
              <a:t>efficient campaigns</a:t>
            </a:r>
            <a:r>
              <a:rPr lang="en-US" dirty="0"/>
              <a:t> or </a:t>
            </a:r>
            <a:r>
              <a:rPr lang="en-US" b="1" dirty="0"/>
              <a:t>highly effective placements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534F1-CF1B-004C-2BAF-E63C8A26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D7883-4A14-F1C5-9437-747607CE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Detailed</a:t>
            </a:r>
            <a:r>
              <a:rPr lang="en-US" dirty="0"/>
              <a:t> Observations: Outliers and Clusters 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0A90D5-93C2-26EA-9F00-7FB62AEE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35231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ADE3-0685-AFE1-DE31-1CB5447A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12064"/>
            <a:ext cx="11000232" cy="1014984"/>
          </a:xfrm>
        </p:spPr>
        <p:txBody>
          <a:bodyPr/>
          <a:lstStyle/>
          <a:p>
            <a:r>
              <a:rPr lang="en-IN" sz="4400" u="sng" dirty="0"/>
              <a:t>Average revenue generated per click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3049-3333-84FE-8E3A-529D0DFD3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average revenue per click across the entire campaign was approximately $0.111.</a:t>
            </a:r>
          </a:p>
          <a:p>
            <a:r>
              <a:rPr lang="en-IN" dirty="0"/>
              <a:t>Breaking it down by campaign:</a:t>
            </a:r>
          </a:p>
          <a:p>
            <a:pPr lvl="1"/>
            <a:r>
              <a:rPr lang="en-IN" dirty="0"/>
              <a:t>Campaign1 : $0.164</a:t>
            </a:r>
          </a:p>
          <a:p>
            <a:pPr lvl="1"/>
            <a:r>
              <a:rPr lang="en-IN" dirty="0"/>
              <a:t>Campaign2 : $0.040</a:t>
            </a:r>
          </a:p>
          <a:p>
            <a:pPr lvl="1"/>
            <a:r>
              <a:rPr lang="en-IN" dirty="0"/>
              <a:t>Campaign3 : $0.054</a:t>
            </a:r>
          </a:p>
          <a:p>
            <a:r>
              <a:rPr lang="en-US" dirty="0"/>
              <a:t>These values indicate a </a:t>
            </a:r>
            <a:r>
              <a:rPr lang="en-US" b="1" dirty="0"/>
              <a:t>significant variation in campaign performance</a:t>
            </a:r>
            <a:r>
              <a:rPr lang="en-US" dirty="0"/>
              <a:t>, with Campaign 1 generating much higher revenue per click compared to the others.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51AA-E9C0-9C3D-7C8B-3D6B33C5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F8132-0024-0891-5435-E4E339CE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Average revenue generated per click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7452F6-537B-1CD3-BCD4-C2697B47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7630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1202-3545-073A-C7EE-D41D9BBB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89" y="512064"/>
            <a:ext cx="10906627" cy="1014984"/>
          </a:xfrm>
        </p:spPr>
        <p:txBody>
          <a:bodyPr/>
          <a:lstStyle/>
          <a:p>
            <a:r>
              <a:rPr lang="en-IN" sz="4000" u="sng" dirty="0"/>
              <a:t>Campaigns vs post-click conversion 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F9BBA-9755-BD31-4CF5-D1CF7AD12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194" y="1956816"/>
            <a:ext cx="5048882" cy="3986784"/>
          </a:xfrm>
        </p:spPr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F937BC-D1B8-0693-36DE-00F4DE2196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384" y="3031958"/>
            <a:ext cx="4862442" cy="2346158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5522A-541C-1576-A548-A80307AE4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leader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557C27-FCE2-F20F-FD7B-4E89CD5E0EF3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The total number of </a:t>
            </a:r>
            <a:r>
              <a:rPr lang="en-US" b="1" dirty="0"/>
              <a:t>post-click conversions</a:t>
            </a:r>
            <a:r>
              <a:rPr lang="en-US" dirty="0"/>
              <a:t> for each campaign is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Campaign1: 633,083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Campaign2: 13,767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Campaign3: 4,916</a:t>
            </a:r>
          </a:p>
          <a:p>
            <a:endParaRPr lang="en-US" dirty="0"/>
          </a:p>
          <a:p>
            <a:r>
              <a:rPr lang="en-US" dirty="0"/>
              <a:t>Campaign 1 significantly outperformed the others in terms of post-click conversions, indicating a much higher </a:t>
            </a:r>
            <a:r>
              <a:rPr lang="en-US" b="1" dirty="0"/>
              <a:t>conversion volume</a:t>
            </a:r>
            <a:r>
              <a:rPr lang="en-US" dirty="0"/>
              <a:t> compared to Campaigns 2 and 3.</a:t>
            </a:r>
            <a:br>
              <a:rPr lang="en-US" dirty="0"/>
            </a:b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78F9F-5284-16CB-6B42-86F46A7C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E04C9-F774-C173-79F6-1CFAAD85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Campaigns vs post-click conversion rates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3A3DCDA-C38F-1008-698D-295F826E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37746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64CF-0BEC-02ED-41BB-09932FC9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Post-Click Sales by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58AA-CE84-B72E-897E-B934AA2988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A7369E-9D4B-E082-8BFC-48FADB8AC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2632"/>
            <a:ext cx="4603750" cy="228883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CC020-AF65-7378-7C05-C78D4C0FF2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A7DE2-452E-AD3C-90C6-455C67C55E65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dirty="0"/>
              <a:t>Budget Depletion Effect: </a:t>
            </a:r>
            <a:r>
              <a:rPr lang="en-US" dirty="0"/>
              <a:t>The </a:t>
            </a:r>
            <a:r>
              <a:rPr lang="en-US" b="1" dirty="0"/>
              <a:t>19% performance drop</a:t>
            </a:r>
            <a:r>
              <a:rPr lang="en-US" dirty="0"/>
              <a:t> from early to late month suggests </a:t>
            </a:r>
            <a:r>
              <a:rPr lang="en-US" b="1" dirty="0"/>
              <a:t>budget constraints</a:t>
            </a:r>
            <a:r>
              <a:rPr lang="en-US" dirty="0"/>
              <a:t> limit conversion opportunities.</a:t>
            </a:r>
          </a:p>
          <a:p>
            <a:endParaRPr lang="en-US" dirty="0"/>
          </a:p>
          <a:p>
            <a:r>
              <a:rPr lang="en-US" b="1" dirty="0"/>
              <a:t>Day 31 Anomaly: </a:t>
            </a:r>
            <a:r>
              <a:rPr lang="en-US" dirty="0"/>
              <a:t>The dramatic drop to </a:t>
            </a:r>
            <a:r>
              <a:rPr lang="en-US" b="1" dirty="0"/>
              <a:t>$0.35 million</a:t>
            </a:r>
            <a:r>
              <a:rPr lang="en-US" dirty="0"/>
              <a:t> indicates </a:t>
            </a:r>
            <a:r>
              <a:rPr lang="en-US" b="1" dirty="0"/>
              <a:t>insufficient data</a:t>
            </a:r>
            <a:r>
              <a:rPr lang="en-US" dirty="0"/>
              <a:t> (appears in fewer months).</a:t>
            </a:r>
          </a:p>
          <a:p>
            <a:endParaRPr lang="en-US" dirty="0"/>
          </a:p>
          <a:p>
            <a:r>
              <a:rPr lang="en-US" b="1" dirty="0"/>
              <a:t>Conversion Consistency: 80% of days</a:t>
            </a:r>
            <a:r>
              <a:rPr lang="en-US" dirty="0"/>
              <a:t> maintained above </a:t>
            </a:r>
            <a:r>
              <a:rPr lang="en-US" b="1" dirty="0"/>
              <a:t>$1.0 million</a:t>
            </a:r>
            <a:r>
              <a:rPr lang="en-US" dirty="0"/>
              <a:t>, demonstrating a </a:t>
            </a:r>
            <a:r>
              <a:rPr lang="en-US" b="1" dirty="0"/>
              <a:t>reliable campaign foundation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1C4B2-6B49-85E2-8290-F55BD421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DD761-4B26-65EC-9ED2-3380F9D9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Post Click Sales by Day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29F7099-28BF-BA46-C5D1-D241F478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53289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B290-DEC8-5109-D704-180FD2DC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3B71-EA9C-2A9F-5749-13D9B1402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advertising campaign performance across multiple dimensions</a:t>
            </a:r>
          </a:p>
          <a:p>
            <a:r>
              <a:rPr lang="en-US" dirty="0"/>
              <a:t>Understand trends in user engagement, conversions, ROI, and CTR</a:t>
            </a:r>
          </a:p>
          <a:p>
            <a:r>
              <a:rPr lang="en-US" dirty="0"/>
              <a:t>Identify high-performing banners, placements, and campaigns</a:t>
            </a:r>
          </a:p>
          <a:p>
            <a:r>
              <a:rPr lang="en-IN" dirty="0"/>
              <a:t>Provide actionable recommendations for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FDE9-B31C-F654-2185-E2F05179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DCBDE-9127-11AD-37DC-ACCCBCF2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Project Objective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37AE9-E8BE-0353-887D-A7FC7C2C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05624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33D2-8120-B807-A04D-3758ACFE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Post Click Sales by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2FAE-4A4D-D704-1E36-96E842A113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B557E4E-BB0D-D52F-DA41-B10FA640E6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086100"/>
            <a:ext cx="4603750" cy="2496553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F8183-B53D-4945-12BC-0C49FD23A8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632CF-0A81-6BBB-31A0-28795C86B4C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dirty="0"/>
              <a:t>Seasonal Pattern: </a:t>
            </a:r>
            <a:r>
              <a:rPr lang="en-US" dirty="0"/>
              <a:t>Revenue fluctuated significantly from month to month, suggesting seasonal or campaign-specific factors influenced performance.</a:t>
            </a:r>
          </a:p>
          <a:p>
            <a:endParaRPr lang="en-US" dirty="0"/>
          </a:p>
          <a:p>
            <a:r>
              <a:rPr lang="en-US" b="1" dirty="0"/>
              <a:t>Recovery Strength: </a:t>
            </a:r>
            <a:r>
              <a:rPr lang="en-US" dirty="0"/>
              <a:t>June’s performance rebounded strongly after May’s dip, indicating potential for future consistency.</a:t>
            </a:r>
          </a:p>
          <a:p>
            <a:endParaRPr lang="en-US" dirty="0"/>
          </a:p>
          <a:p>
            <a:r>
              <a:rPr lang="en-US" b="1" dirty="0"/>
              <a:t>Volatility: </a:t>
            </a:r>
            <a:r>
              <a:rPr lang="en-US" dirty="0"/>
              <a:t>A 41% variance between months highlights the need to investigate contributing factors to these fluctuations.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A4A26-0EB0-7B98-6C7C-7E084C8D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3D4EF-1E9C-AE9C-E635-9C83C8541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Post Click Sales by Month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946F05E-5D4F-A0E4-642F-25A4A2FB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13066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7E76-0EE7-EF8F-DCDC-82C573DA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Post Click Sales Overtime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8A2C-14FF-421F-09A9-BB89AD8DAA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Line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876733-94B2-B44B-9B83-E472B87E1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7450" y="3338891"/>
            <a:ext cx="4873408" cy="189165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6F5A8-3889-EFF0-B22C-B7C809B556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4D327-0007-7596-DFDE-BCDC49FE6BCA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dirty="0"/>
              <a:t>April Decline: </a:t>
            </a:r>
            <a:r>
              <a:rPr lang="en-US" dirty="0"/>
              <a:t>Clear downward trend observed from early April peaks to late April dips.</a:t>
            </a:r>
          </a:p>
          <a:p>
            <a:endParaRPr lang="en-US" dirty="0"/>
          </a:p>
          <a:p>
            <a:r>
              <a:rPr lang="en-US" b="1" dirty="0"/>
              <a:t>May Stagnation: </a:t>
            </a:r>
            <a:r>
              <a:rPr lang="en-US" dirty="0"/>
              <a:t>Consistently low-performing period with limited fluctuation and minimal growth.</a:t>
            </a:r>
          </a:p>
          <a:p>
            <a:endParaRPr lang="en-US" dirty="0"/>
          </a:p>
          <a:p>
            <a:r>
              <a:rPr lang="en-US" b="1" dirty="0"/>
              <a:t>June Recovery: </a:t>
            </a:r>
            <a:r>
              <a:rPr lang="en-US" dirty="0"/>
              <a:t>Strong upward trend with greater day-to-day variability and return to peak performance levels.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72FE1-CB61-47FE-4ACA-B5309FD3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8FE0D-7A8A-73E7-DC04-C5E46D20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Post Click Sales Overtime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78AC338-7BCC-D014-8117-0BDBE601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90689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909D-66B4-8EA5-583A-9B6F1450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47AA-18B0-6E3F-2EB8-86023FDAA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 </a:t>
            </a:r>
            <a:r>
              <a:rPr lang="en-US" b="1" dirty="0"/>
              <a:t>smoother daily budget distribution</a:t>
            </a:r>
            <a:r>
              <a:rPr lang="en-US" dirty="0"/>
              <a:t> to prevent late-month performance degradation.</a:t>
            </a:r>
          </a:p>
          <a:p>
            <a:r>
              <a:rPr lang="en-US" dirty="0"/>
              <a:t>Conduct a deep dive into May’s underperformance to identify internal or external factors (e.g., ad fatigue, audience shifts, seasonality).</a:t>
            </a:r>
          </a:p>
          <a:p>
            <a:r>
              <a:rPr lang="en-US" dirty="0"/>
              <a:t>Replicate successful April tactics (timing, creatives, targeting) in future campaigns, especially during high-potential months.</a:t>
            </a:r>
          </a:p>
          <a:p>
            <a:r>
              <a:rPr lang="en-US" dirty="0"/>
              <a:t>Use dynamic pacing and campaign tuning to control high fluctuations in April and June while maintaining strong performance levels.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456D-0E1F-814F-BAC4-B0BA9DB3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ED3DF-FAF6-52CA-9BB1-E0EF0C92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Recommendations: Post Click Sales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F30058-F30D-7660-D9ED-495979BD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408691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A7FF-B26B-F5A4-866D-ABE53722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12064"/>
            <a:ext cx="10858500" cy="1014984"/>
          </a:xfrm>
        </p:spPr>
        <p:txBody>
          <a:bodyPr/>
          <a:lstStyle/>
          <a:p>
            <a:r>
              <a:rPr lang="en-IN" sz="4800" u="sng" dirty="0"/>
              <a:t>User Engagement by Banner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5730-C85E-50CE-B964-B5F79BCACE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Stacked 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5C3B6B-EAA8-8FF2-BEB6-B03922015D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9673" y="3116180"/>
            <a:ext cx="4888445" cy="2430378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13C35-8ADE-0CCA-3EDA-7C42F21ED7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833CA-21DF-56A1-81D9-C480C18F854D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dirty="0"/>
              <a:t>Size ≠ Success:</a:t>
            </a:r>
            <a:r>
              <a:rPr lang="en-US" dirty="0"/>
              <a:t> Larger banners like </a:t>
            </a:r>
            <a:r>
              <a:rPr lang="en-US" b="1" dirty="0"/>
              <a:t>800×250</a:t>
            </a:r>
            <a:r>
              <a:rPr lang="en-US" dirty="0"/>
              <a:t> don’t correlate with higher engagement — in fact, they underperform.</a:t>
            </a:r>
          </a:p>
          <a:p>
            <a:endParaRPr lang="en-US" dirty="0"/>
          </a:p>
          <a:p>
            <a:r>
              <a:rPr lang="en-US" b="1" dirty="0"/>
              <a:t>Standard Formats Win:</a:t>
            </a:r>
            <a:r>
              <a:rPr lang="en-US" dirty="0"/>
              <a:t> Industry-favorite dimensions like </a:t>
            </a:r>
            <a:r>
              <a:rPr lang="en-US" b="1" dirty="0"/>
              <a:t>300×250</a:t>
            </a:r>
            <a:r>
              <a:rPr lang="en-US" dirty="0"/>
              <a:t> and </a:t>
            </a:r>
            <a:r>
              <a:rPr lang="en-US" b="1" dirty="0"/>
              <a:t>728×90</a:t>
            </a:r>
            <a:r>
              <a:rPr lang="en-US" dirty="0"/>
              <a:t> benefit from </a:t>
            </a:r>
            <a:r>
              <a:rPr lang="en-US" b="1" dirty="0"/>
              <a:t>optimal ad placements and user familiarity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Quality Engagement Steady:</a:t>
            </a:r>
            <a:r>
              <a:rPr lang="en-US" dirty="0"/>
              <a:t> High engagement numbers ranged from </a:t>
            </a:r>
            <a:r>
              <a:rPr lang="en-US" b="1" dirty="0"/>
              <a:t>145 to 873</a:t>
            </a:r>
            <a:r>
              <a:rPr lang="en-US" dirty="0"/>
              <a:t> across formats, indicating </a:t>
            </a:r>
            <a:r>
              <a:rPr lang="en-US" b="1" dirty="0"/>
              <a:t>consistent user interest</a:t>
            </a:r>
            <a:r>
              <a:rPr lang="en-US" dirty="0"/>
              <a:t> when banners resonate.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3818-F0D6-F457-124F-92E46E95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C38FF-5DCD-9B37-FF47-7EDD9748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User Engagement by Banner Size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21EC91C-AA39-2869-5512-7C63B8E0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975793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A8A3-D6B4-1094-9D43-4FCF1E83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Detailed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322B-88DD-3885-A943-BCE6FB2A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banner sizes like </a:t>
            </a:r>
            <a:r>
              <a:rPr lang="en-US" b="1" dirty="0"/>
              <a:t>300×250</a:t>
            </a:r>
            <a:r>
              <a:rPr lang="en-US" dirty="0"/>
              <a:t> and </a:t>
            </a:r>
            <a:r>
              <a:rPr lang="en-US" b="1" dirty="0"/>
              <a:t>728×90</a:t>
            </a:r>
            <a:r>
              <a:rPr lang="en-US" dirty="0"/>
              <a:t> outperform oversized alternatives by </a:t>
            </a:r>
            <a:r>
              <a:rPr lang="en-US" b="1" dirty="0"/>
              <a:t>7–8×</a:t>
            </a:r>
            <a:r>
              <a:rPr lang="en-US" dirty="0"/>
              <a:t>, confirming that </a:t>
            </a:r>
            <a:r>
              <a:rPr lang="en-US" b="1" dirty="0"/>
              <a:t>familiarity and unobtrusiveness drive stronger user response</a:t>
            </a:r>
            <a:r>
              <a:rPr lang="en-US" dirty="0"/>
              <a:t>.</a:t>
            </a:r>
          </a:p>
          <a:p>
            <a:r>
              <a:rPr lang="en-US" b="1" dirty="0"/>
              <a:t>Balanced Top Formats:</a:t>
            </a:r>
            <a:r>
              <a:rPr lang="en-US" dirty="0"/>
              <a:t> The best-performing banners (300×250, 728×90) showed </a:t>
            </a:r>
            <a:r>
              <a:rPr lang="en-US" b="1" dirty="0"/>
              <a:t>consistent engagement across all levels</a:t>
            </a:r>
            <a:r>
              <a:rPr lang="en-US" dirty="0"/>
              <a:t>.</a:t>
            </a:r>
          </a:p>
          <a:p>
            <a:r>
              <a:rPr lang="en-US" b="1" dirty="0"/>
              <a:t>Medium Engagement Dominance:</a:t>
            </a:r>
            <a:r>
              <a:rPr lang="en-US" dirty="0"/>
              <a:t> Most sizes skewed towards </a:t>
            </a:r>
            <a:r>
              <a:rPr lang="en-US" b="1" dirty="0"/>
              <a:t>medium-level engagement</a:t>
            </a:r>
            <a:r>
              <a:rPr lang="en-US" dirty="0"/>
              <a:t>, suggesting stronger interest than casual views, but not always deep interaction.</a:t>
            </a:r>
          </a:p>
          <a:p>
            <a:r>
              <a:rPr lang="en-US" b="1" dirty="0"/>
              <a:t>Underperformers:</a:t>
            </a:r>
            <a:r>
              <a:rPr lang="en-US" dirty="0"/>
              <a:t> </a:t>
            </a:r>
            <a:r>
              <a:rPr lang="en-US" b="1" dirty="0"/>
              <a:t>580×400</a:t>
            </a:r>
            <a:r>
              <a:rPr lang="en-US" dirty="0"/>
              <a:t> (606 engagements) and </a:t>
            </a:r>
            <a:r>
              <a:rPr lang="en-US" b="1" dirty="0"/>
              <a:t>800×250</a:t>
            </a:r>
            <a:r>
              <a:rPr lang="en-US" dirty="0"/>
              <a:t> (359 engagements) demonstrated </a:t>
            </a:r>
            <a:r>
              <a:rPr lang="en-US" b="1" dirty="0"/>
              <a:t>consistently poor performance</a:t>
            </a:r>
            <a:r>
              <a:rPr lang="en-US" dirty="0"/>
              <a:t> across all engagement tiers.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F7E31-BFAF-4843-7B06-A81CF92C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4B785-643D-1AB7-11A8-84169286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User Engagement vs Banner Size: Detailed Observations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E93171-42ED-3F24-7FEB-8A17D691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6352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E6F8-1930-F2E3-22F2-83D3E743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907E-DAE1-9CCB-2047-3780177F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Prioritize Investment:</a:t>
            </a:r>
            <a:r>
              <a:rPr lang="en-US" dirty="0"/>
              <a:t> Direct </a:t>
            </a:r>
            <a:r>
              <a:rPr lang="en-US" b="1" dirty="0"/>
              <a:t>60–70% of your banner budget</a:t>
            </a:r>
            <a:r>
              <a:rPr lang="en-US" dirty="0"/>
              <a:t> to the high-ROI formats: </a:t>
            </a:r>
            <a:r>
              <a:rPr lang="en-US" b="1" dirty="0"/>
              <a:t>300×250</a:t>
            </a:r>
            <a:r>
              <a:rPr lang="en-US" dirty="0"/>
              <a:t> and </a:t>
            </a:r>
            <a:r>
              <a:rPr lang="en-US" b="1" dirty="0"/>
              <a:t>728×90</a:t>
            </a:r>
            <a:r>
              <a:rPr lang="en-US" dirty="0"/>
              <a:t>.</a:t>
            </a:r>
          </a:p>
          <a:p>
            <a:r>
              <a:rPr lang="en-US" b="1" dirty="0"/>
              <a:t>Cut Underperformers:</a:t>
            </a:r>
            <a:r>
              <a:rPr lang="en-US" dirty="0"/>
              <a:t> Discontinue banners like </a:t>
            </a:r>
            <a:r>
              <a:rPr lang="en-US" b="1" dirty="0"/>
              <a:t>580×400</a:t>
            </a:r>
            <a:r>
              <a:rPr lang="en-US" dirty="0"/>
              <a:t> and </a:t>
            </a:r>
            <a:r>
              <a:rPr lang="en-US" b="1" dirty="0"/>
              <a:t>800×250</a:t>
            </a:r>
            <a:r>
              <a:rPr lang="en-US" dirty="0"/>
              <a:t>, which deliver </a:t>
            </a:r>
            <a:r>
              <a:rPr lang="en-US" b="1" dirty="0"/>
              <a:t>just ~10–15%</a:t>
            </a:r>
            <a:r>
              <a:rPr lang="en-US" dirty="0"/>
              <a:t> of the engagement seen in top formats.</a:t>
            </a:r>
          </a:p>
          <a:p>
            <a:r>
              <a:rPr lang="en-US" b="1" dirty="0"/>
              <a:t>Support Formats:</a:t>
            </a:r>
            <a:r>
              <a:rPr lang="en-US" dirty="0"/>
              <a:t> Retain </a:t>
            </a:r>
            <a:r>
              <a:rPr lang="en-US" b="1" dirty="0"/>
              <a:t>240×400</a:t>
            </a:r>
            <a:r>
              <a:rPr lang="en-US" dirty="0"/>
              <a:t> and </a:t>
            </a:r>
            <a:r>
              <a:rPr lang="en-US" b="1" dirty="0"/>
              <a:t>670×90</a:t>
            </a:r>
            <a:r>
              <a:rPr lang="en-US" dirty="0"/>
              <a:t> as secondary options to diversify inventory without hurting performance.</a:t>
            </a:r>
          </a:p>
          <a:p>
            <a:r>
              <a:rPr lang="en-US" b="1" dirty="0"/>
              <a:t>Test Creatives:</a:t>
            </a:r>
            <a:r>
              <a:rPr lang="en-US" dirty="0"/>
              <a:t> Run </a:t>
            </a:r>
            <a:r>
              <a:rPr lang="en-US" b="1" dirty="0"/>
              <a:t>A/B tests</a:t>
            </a:r>
            <a:r>
              <a:rPr lang="en-US" dirty="0"/>
              <a:t> within top-performing formats to push </a:t>
            </a:r>
            <a:r>
              <a:rPr lang="en-US" b="1" dirty="0"/>
              <a:t>high engagement conversions</a:t>
            </a:r>
            <a:r>
              <a:rPr lang="en-US" dirty="0"/>
              <a:t> from </a:t>
            </a:r>
            <a:r>
              <a:rPr lang="en-US" b="1" dirty="0"/>
              <a:t>~30% to 40%+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E7780-DCF8-1707-DEF8-C728411D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E63B-7116-0444-AB72-F281B70B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Recommendations: User Engagement by Banner Size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A0AB94-664C-BA44-A676-1ED4A77C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659693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F66C-B4FE-7E55-9416-72DC3035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858500" cy="1014984"/>
          </a:xfrm>
        </p:spPr>
        <p:txBody>
          <a:bodyPr/>
          <a:lstStyle/>
          <a:p>
            <a:r>
              <a:rPr lang="en-IN" sz="4000" u="sng" dirty="0"/>
              <a:t>Placement vs Post Click Conversion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4BA11-E749-39EC-B75A-52E66D8CEF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2D-DD26-BD4B-68DD-78D85751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Leader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DFFB2-F0AB-BDFC-90DC-7E655ABC12DA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‘</a:t>
            </a:r>
            <a:r>
              <a:rPr lang="en-IN" b="1" dirty="0"/>
              <a:t>abc’ </a:t>
            </a:r>
            <a:r>
              <a:rPr lang="en-IN" dirty="0"/>
              <a:t>placement recorded the highest post-click conversion rate at 52%.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significantly outperformed the other placements:</a:t>
            </a:r>
          </a:p>
          <a:p>
            <a:pPr marL="560070" lvl="1" indent="-285750"/>
            <a:r>
              <a:rPr lang="en-IN" dirty="0"/>
              <a:t>‘</a:t>
            </a:r>
            <a:r>
              <a:rPr lang="en-IN" b="1" dirty="0"/>
              <a:t>ghi’ </a:t>
            </a:r>
            <a:r>
              <a:rPr lang="en-IN" dirty="0"/>
              <a:t>and ‘</a:t>
            </a:r>
            <a:r>
              <a:rPr lang="en-IN" b="1" dirty="0"/>
              <a:t>jkl</a:t>
            </a:r>
            <a:r>
              <a:rPr lang="en-IN" dirty="0"/>
              <a:t>’: 27% conversion rate each</a:t>
            </a:r>
          </a:p>
          <a:p>
            <a:pPr marL="560070" lvl="1" indent="-285750"/>
            <a:r>
              <a:rPr lang="en-IN" dirty="0"/>
              <a:t>‘</a:t>
            </a:r>
            <a:r>
              <a:rPr lang="en-IN" b="1" dirty="0"/>
              <a:t>mno’: </a:t>
            </a:r>
            <a:r>
              <a:rPr lang="en-IN" dirty="0"/>
              <a:t>26% conversion rate</a:t>
            </a:r>
          </a:p>
          <a:p>
            <a:pPr marL="560070" lvl="1" indent="-285750"/>
            <a:r>
              <a:rPr lang="en-IN" b="1" dirty="0"/>
              <a:t>‘def’: </a:t>
            </a:r>
            <a:r>
              <a:rPr lang="en-IN" dirty="0"/>
              <a:t>16% conversion rate (lowest performing placement)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C6017-02EA-AC1E-E7CD-AFA309DC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C9E53-03BF-DFF9-FCF4-2DBBC03D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Placement vs Post Click Conversion Rate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E26AD6-F42F-AE3F-6857-B1D08FC8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EEA9903-5254-935D-8462-1F233FB83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449" y="3134226"/>
            <a:ext cx="4855201" cy="241233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15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E1D8-E020-9B6F-FF1B-42E75312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846468" cy="1014984"/>
          </a:xfrm>
        </p:spPr>
        <p:txBody>
          <a:bodyPr/>
          <a:lstStyle/>
          <a:p>
            <a:r>
              <a:rPr lang="en-IN" u="sng" dirty="0"/>
              <a:t>Analyzing Displays Overtime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6C8C-9E48-B52B-612A-5A5453C6C4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Line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979548-7886-ED99-DC66-552098521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42511"/>
            <a:ext cx="4603750" cy="211154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B4E2D-6D4A-71F9-2A30-301A24CAA0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CEC49-CFA5-9F68-E8AC-F8A2F47DD36B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Early April Peak</a:t>
            </a:r>
            <a:r>
              <a:rPr lang="en-US" dirty="0"/>
              <a:t>: Ad displays peaked around April 5 at 6.53 million, the highest in the campaign.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Steady Decline</a:t>
            </a:r>
            <a:r>
              <a:rPr lang="en-US" dirty="0"/>
              <a:t>: From April 6 to May 20, displays consistently dropped, bottoming out at 832K — a 68%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June Volatility</a:t>
            </a:r>
            <a:r>
              <a:rPr lang="en-US" dirty="0"/>
              <a:t>: June saw a partial recovery with fluctuating volumes between 1.1M to 2.7M, but no sustained upward trend.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5D6CC-C9D0-0914-2FDB-9397017D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51239-52FA-6E21-290B-FEEDDEB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Analyzing Displays Overtime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C1C06DE-E33C-83C1-0825-AA2A5C07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20407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70F8-40BF-7AB5-E331-9338DE4B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Analyzing Clicks Overtime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AB4B0-11E0-E9DD-6868-49679304E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Line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3EF2C2-B549-D683-843F-8D84C8E03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54542"/>
            <a:ext cx="4603750" cy="2009274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3DE40-D158-CEDC-3E12-4ACA1CF4BA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44BCC-25BB-027C-E715-C59323C7FEFA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Gradual Decline in April</a:t>
            </a:r>
            <a:r>
              <a:rPr lang="en-US" dirty="0"/>
              <a:t>: Clicks steadily dropped to 35K–45K by mid-to-late April, with occasional short-term spikes.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Sharp Drop in May</a:t>
            </a:r>
            <a:r>
              <a:rPr lang="en-US" dirty="0"/>
              <a:t>: Early May saw a steep decline in clicks, falling below 15K on most days — a clear dip in user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Stabilization in June</a:t>
            </a:r>
            <a:r>
              <a:rPr lang="en-US" dirty="0"/>
              <a:t>: Click volumes stabilized between 5.2K and 26K, showing a modest, consistent recovery without major spikes.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C69E-8A4E-DC52-371C-91CC1944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E6C1F-3C28-612F-86C6-CF0CD984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Analyzing Clicks Overtime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3F03D6D-E642-7866-6525-DC867D85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1884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9FD0-0EA4-B3A5-62FB-5DEC1319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512064"/>
            <a:ext cx="11057743" cy="1014984"/>
          </a:xfrm>
        </p:spPr>
        <p:txBody>
          <a:bodyPr/>
          <a:lstStyle/>
          <a:p>
            <a:r>
              <a:rPr lang="en-IN" u="sng" dirty="0"/>
              <a:t>Statistics: Displays and Clicks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81D4-164C-1B18-90AB-E16986C5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666133"/>
            <a:ext cx="11000232" cy="4160520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/>
              <a:t>Displays</a:t>
            </a:r>
            <a:r>
              <a:rPr lang="en-US" sz="2400" b="1" dirty="0"/>
              <a:t>:</a:t>
            </a:r>
          </a:p>
          <a:p>
            <a:r>
              <a:rPr lang="en-US" sz="2400" dirty="0"/>
              <a:t>Mean displays per day: ~2.63 million</a:t>
            </a:r>
          </a:p>
          <a:p>
            <a:r>
              <a:rPr lang="en-US" sz="2400" dirty="0"/>
              <a:t>Median (50th percentile): ~2.19 million</a:t>
            </a:r>
          </a:p>
          <a:p>
            <a:r>
              <a:rPr lang="en-US" sz="2400" dirty="0"/>
              <a:t>Standard deviation: ~1.39 million (high variability)</a:t>
            </a:r>
          </a:p>
          <a:p>
            <a:r>
              <a:rPr lang="en-US" sz="2400" dirty="0"/>
              <a:t>Range: 832,830 (min) to 6.53 million (max)</a:t>
            </a:r>
          </a:p>
          <a:p>
            <a:pPr marL="0" indent="0">
              <a:buNone/>
            </a:pPr>
            <a:r>
              <a:rPr lang="en-US" sz="2400" u="sng" dirty="0"/>
              <a:t>Clicks</a:t>
            </a:r>
            <a:r>
              <a:rPr lang="en-US" sz="2400" dirty="0"/>
              <a:t>:</a:t>
            </a:r>
          </a:p>
          <a:p>
            <a:r>
              <a:rPr lang="en-US" sz="2400" dirty="0"/>
              <a:t>Mean clicks per day: ~27,394</a:t>
            </a:r>
          </a:p>
          <a:p>
            <a:r>
              <a:rPr lang="en-US" sz="2400" dirty="0"/>
              <a:t>Median (50th percentile): ~16,385</a:t>
            </a:r>
          </a:p>
          <a:p>
            <a:r>
              <a:rPr lang="en-US" sz="2400" dirty="0"/>
              <a:t>Standard deviation: ~21,346 (indicating high variability)</a:t>
            </a:r>
          </a:p>
          <a:p>
            <a:r>
              <a:rPr lang="en-US" sz="2400" dirty="0"/>
              <a:t>Range: 5,214 (min) to 84,224 (max)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E9DA7-2532-B273-A0B9-77623AE0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18DB-57C9-9534-89EA-A2CFDA9C4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Statistics: Displays and Clicks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BB5403-2C91-9300-078D-32E7DF38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7733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0341-E2DD-4250-69A9-03A96001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1785-9A2C-0810-AF8C-283C3EF3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Source</a:t>
            </a:r>
            <a:r>
              <a:rPr lang="en-US" dirty="0"/>
              <a:t>: Online advertising performance logs (April - June 2020)</a:t>
            </a:r>
          </a:p>
          <a:p>
            <a:r>
              <a:rPr lang="en-IN" u="sng" dirty="0"/>
              <a:t>Records</a:t>
            </a:r>
            <a:r>
              <a:rPr lang="en-IN" dirty="0"/>
              <a:t>: 15,408 campaign instances</a:t>
            </a:r>
          </a:p>
          <a:p>
            <a:r>
              <a:rPr lang="en-US" u="sng" dirty="0"/>
              <a:t>Key fields</a:t>
            </a:r>
            <a:r>
              <a:rPr lang="en-US" dirty="0"/>
              <a:t>: date, campaign number, user engagement, banner size, publisher space, displays, cost, clicks, revenue, post click conversions, post click sales amount</a:t>
            </a:r>
          </a:p>
          <a:p>
            <a:r>
              <a:rPr lang="en-US" u="sng" dirty="0"/>
              <a:t>Format</a:t>
            </a:r>
            <a:r>
              <a:rPr lang="en-US" dirty="0"/>
              <a:t>: CSV with 17 columns and various datatypes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F4422-D2FC-C099-7F14-FB4FB337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8BCAE-5B53-7EDE-DF01-4DC5534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Dataset Overview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13DA77-2B3D-8FBC-9205-657FD3E3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61419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2AD0-B18D-6A03-DC83-B788BDA8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7C76-8B56-1AF3-5627-B192CF21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u="sng" dirty="0"/>
              <a:t>Displays</a:t>
            </a:r>
            <a:r>
              <a:rPr lang="en-IN" sz="2400" dirty="0"/>
              <a:t>:</a:t>
            </a:r>
          </a:p>
          <a:p>
            <a:r>
              <a:rPr lang="en-US" sz="2400" dirty="0"/>
              <a:t>Investigate causes for the </a:t>
            </a:r>
            <a:r>
              <a:rPr lang="en-US" sz="2400" b="1" dirty="0"/>
              <a:t>sharp decline post-April 5</a:t>
            </a:r>
            <a:r>
              <a:rPr lang="en-US" sz="2400" dirty="0"/>
              <a:t> (e.g., budget changes, platform restrictions).</a:t>
            </a:r>
          </a:p>
          <a:p>
            <a:r>
              <a:rPr lang="en-US" sz="2400" dirty="0"/>
              <a:t>Implement </a:t>
            </a:r>
            <a:r>
              <a:rPr lang="en-US" sz="2400" b="1" dirty="0"/>
              <a:t>sustained promotion efforts</a:t>
            </a:r>
            <a:r>
              <a:rPr lang="en-US" sz="2400" dirty="0"/>
              <a:t> in late-April and May to avoid steep drop-offs.</a:t>
            </a:r>
          </a:p>
          <a:p>
            <a:r>
              <a:rPr lang="en-US" sz="2400" dirty="0"/>
              <a:t>Use </a:t>
            </a:r>
            <a:r>
              <a:rPr lang="en-US" sz="2400" b="1" dirty="0"/>
              <a:t>performance-based scheduling</a:t>
            </a:r>
            <a:r>
              <a:rPr lang="en-US" sz="2400" dirty="0"/>
              <a:t> to optimize display timings during high-visibility windows.</a:t>
            </a:r>
          </a:p>
          <a:p>
            <a:pPr marL="0" indent="0">
              <a:buNone/>
            </a:pPr>
            <a:r>
              <a:rPr lang="en-IN" sz="2400" u="sng" dirty="0"/>
              <a:t>Clicks</a:t>
            </a:r>
            <a:r>
              <a:rPr lang="en-IN" sz="2400" dirty="0"/>
              <a:t>:</a:t>
            </a:r>
          </a:p>
          <a:p>
            <a:r>
              <a:rPr lang="en-US" sz="2400" dirty="0"/>
              <a:t>Investigate reasons for the </a:t>
            </a:r>
            <a:r>
              <a:rPr lang="en-US" sz="2400" b="1" dirty="0"/>
              <a:t>sharp drop at the start of May</a:t>
            </a:r>
            <a:r>
              <a:rPr lang="en-US" sz="2400" dirty="0"/>
              <a:t>, including campaign settings or external factors.</a:t>
            </a:r>
          </a:p>
          <a:p>
            <a:r>
              <a:rPr lang="en-US" sz="2400" dirty="0"/>
              <a:t>Consider </a:t>
            </a:r>
            <a:r>
              <a:rPr lang="en-US" sz="2400" b="1" dirty="0"/>
              <a:t>reallocating ad budget or modifying targeting</a:t>
            </a:r>
            <a:r>
              <a:rPr lang="en-US" sz="2400" dirty="0"/>
              <a:t> to improve click engagement.</a:t>
            </a:r>
          </a:p>
          <a:p>
            <a:r>
              <a:rPr lang="en-US" sz="2400" dirty="0"/>
              <a:t>Analyze </a:t>
            </a:r>
            <a:r>
              <a:rPr lang="en-US" sz="2400" b="1" dirty="0"/>
              <a:t>high-performing April days</a:t>
            </a:r>
            <a:r>
              <a:rPr lang="en-US" sz="2400" dirty="0"/>
              <a:t> for replicable patterns in creative or placement strategy.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C1560-3096-030B-E600-978D866E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A5E54-1282-60DB-6C04-D990511C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Recommendations: Displays &amp; Clicks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25846D-2692-F2AA-BC51-A7C4BA20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56479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C8F4-1E04-70BD-5EAB-B5058F2D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05" y="621040"/>
            <a:ext cx="10816389" cy="1014984"/>
          </a:xfrm>
        </p:spPr>
        <p:txBody>
          <a:bodyPr/>
          <a:lstStyle/>
          <a:p>
            <a:r>
              <a:rPr lang="en-IN" sz="3200" u="sng" dirty="0"/>
              <a:t>Correlation - Total Revenue &amp; User Engagement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B3046-3A7E-2285-CCD2-861EDFD03D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9EF249-D205-D057-F56A-4D781A2399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63839"/>
            <a:ext cx="4603750" cy="2746423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74E49-065F-7B7D-1BF8-2A72F4C65B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Identifying the Correlation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5613F-E670-0B07-DDAC-01F9E63B11DD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Pearson correlation coefficient of </a:t>
            </a:r>
            <a:r>
              <a:rPr lang="en-US" b="1" dirty="0"/>
              <a:t>0.96</a:t>
            </a:r>
            <a:r>
              <a:rPr lang="en-US" dirty="0"/>
              <a:t> indicates a </a:t>
            </a:r>
            <a:r>
              <a:rPr lang="en-US" b="1" dirty="0"/>
              <a:t>very strong positive linear relationship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means that </a:t>
            </a:r>
            <a:r>
              <a:rPr lang="en-US" b="1" dirty="0"/>
              <a:t>as user engagement increases</a:t>
            </a:r>
            <a:r>
              <a:rPr lang="en-US" dirty="0"/>
              <a:t>, the </a:t>
            </a:r>
            <a:r>
              <a:rPr lang="en-US" b="1" dirty="0"/>
              <a:t>revenue generated also increases significantly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trend is </a:t>
            </a:r>
            <a:r>
              <a:rPr lang="en-US" b="1" dirty="0"/>
              <a:t>not just visual</a:t>
            </a:r>
            <a:r>
              <a:rPr lang="en-US" dirty="0"/>
              <a:t>, but statistically validated.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AADDB-C5F7-A41E-5AAD-D7A56BD7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456F23-4A06-67D8-39B5-A8738770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Total Revenue vs User Engagement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DD7572-221A-78FE-3CA5-E49CC55C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95237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81B3-9D3C-9E66-0669-2FE61D5F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95" y="512064"/>
            <a:ext cx="10159253" cy="1014984"/>
          </a:xfrm>
        </p:spPr>
        <p:txBody>
          <a:bodyPr/>
          <a:lstStyle/>
          <a:p>
            <a:r>
              <a:rPr lang="en-IN" sz="4800" u="sng" dirty="0"/>
              <a:t>Outliers in Cost, Clicks &amp; Revenue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ACE-4146-710B-E3B1-DB8BB53DB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Original Box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A8AE91-9C91-A1E1-4B1B-881CF3D932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4426" y="2008188"/>
            <a:ext cx="6238374" cy="13303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0D5D6-6D62-2419-C91B-E5D54F403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Zoomed in Box Plot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C91D169-E92F-7631-7163-FFC6571CB50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734426" y="4094163"/>
            <a:ext cx="6238374" cy="13287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11797-6816-1370-EA64-84624903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888B8-EB48-EEF1-E88C-E23ACDB8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Outliers in Cost, Clicks and Revenue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C538745-AC17-E8D7-B59A-DE11ABC48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606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51CE-E2F0-3B54-1B8C-966E3793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512064"/>
            <a:ext cx="10868366" cy="1014984"/>
          </a:xfrm>
        </p:spPr>
        <p:txBody>
          <a:bodyPr/>
          <a:lstStyle/>
          <a:p>
            <a:r>
              <a:rPr lang="en-IN" sz="4800" u="sng" dirty="0"/>
              <a:t>Outliers in Cost, Clicks &amp; Revenue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9D60A-85A3-5FA2-33F2-89D76412B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Cost Outliers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BFE2A-70A5-F9C3-CF0A-B050D9E695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200" b="1" dirty="0"/>
              <a:t>Total Campaigns Affected</a:t>
            </a:r>
            <a:r>
              <a:rPr lang="en-US" sz="1200" dirty="0"/>
              <a:t>: 2,427 campaigns</a:t>
            </a:r>
          </a:p>
          <a:p>
            <a:r>
              <a:rPr lang="en-US" sz="1200" b="1" dirty="0"/>
              <a:t>Presence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Multiple high-cost outliers are visible above the upper whisker.</a:t>
            </a:r>
          </a:p>
          <a:p>
            <a:r>
              <a:rPr lang="en-US" sz="1200" b="1" dirty="0"/>
              <a:t>Impact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These high-cost campaigns may be driving up overall advertising spend without proportional returns.</a:t>
            </a:r>
          </a:p>
          <a:p>
            <a:r>
              <a:rPr lang="en-US" sz="1200" b="1" dirty="0"/>
              <a:t>Implications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Indicates potential budget allocation inefficiencies or premium placement strategies.</a:t>
            </a:r>
            <a:br>
              <a:rPr lang="en-US" sz="1200" dirty="0"/>
            </a:br>
            <a:r>
              <a:rPr lang="en-US" sz="1200" dirty="0"/>
              <a:t>Requires immediate investigation for cost optimization opportunities.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7BADB-D405-BDCC-171A-1B507A2A9F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u="sng" dirty="0"/>
              <a:t>Clicks Outliers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048C0-21E9-00F4-9AC0-5968E74B47A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sz="1200" b="1" dirty="0"/>
              <a:t>Total Campaigns Affected</a:t>
            </a:r>
            <a:r>
              <a:rPr lang="en-US" sz="1200" dirty="0"/>
              <a:t>: 2,208 campaigns</a:t>
            </a:r>
          </a:p>
          <a:p>
            <a:r>
              <a:rPr lang="en-US" sz="1200" b="1" dirty="0"/>
              <a:t>Presence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Numerous outliers exist on the high end, with some campaigns generating significantly more clicks than the typical range.</a:t>
            </a:r>
          </a:p>
          <a:p>
            <a:r>
              <a:rPr lang="en-US" sz="1200" b="1" dirty="0"/>
              <a:t>Significance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High-click outliers could indicate viral content, optimal targeting, or seasonal spikes.</a:t>
            </a:r>
          </a:p>
          <a:p>
            <a:r>
              <a:rPr lang="en-US" sz="1200" b="1" dirty="0"/>
              <a:t>Implications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Represents potential success patterns for replication across other campaigns.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25B58C-0012-9FBF-93EC-A770884C83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Revenue Outliers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F9AEB-6BC7-4D62-7E51-EBD677909B0E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200" b="1" dirty="0"/>
              <a:t>Total Campaigns Affected</a:t>
            </a:r>
            <a:r>
              <a:rPr lang="en-US" sz="1200" dirty="0"/>
              <a:t>: 2,456 campaigns</a:t>
            </a:r>
          </a:p>
          <a:p>
            <a:r>
              <a:rPr lang="en-US" sz="1200" b="1" dirty="0"/>
              <a:t>Presence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Several high-revenue outliers are visible above the upper whisker.</a:t>
            </a:r>
          </a:p>
          <a:p>
            <a:r>
              <a:rPr lang="en-US" sz="1200" b="1" dirty="0"/>
              <a:t>Potential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These outliers represent either highly successful campaigns or data anomalies requiring validation.</a:t>
            </a:r>
          </a:p>
          <a:p>
            <a:r>
              <a:rPr lang="en-US" sz="1200" b="1" dirty="0"/>
              <a:t>Implications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Strong correlation with cost outliers suggests either high-investment/high-return strategies or inefficient spending.</a:t>
            </a:r>
            <a:br>
              <a:rPr lang="en-US" sz="1200" dirty="0"/>
            </a:br>
            <a:r>
              <a:rPr lang="en-US" sz="1200" dirty="0"/>
              <a:t>Critical for identifying top-performing campaign characteristics.</a:t>
            </a:r>
          </a:p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75ABA-E8D5-6D06-AC8C-C4721462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05C1E5-86FA-906D-7E4B-1BBC5768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Outliers in Cost, Clicks &amp; Revenue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306A858-17D9-27EB-A48B-F223B40A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6548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74DC-5C26-3438-2E95-C63F91D9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512064"/>
            <a:ext cx="10798021" cy="1014984"/>
          </a:xfrm>
        </p:spPr>
        <p:txBody>
          <a:bodyPr/>
          <a:lstStyle/>
          <a:p>
            <a:r>
              <a:rPr lang="en-IN" sz="4800" u="sng" dirty="0"/>
              <a:t>Click-Through Rate vs Banner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C1A6C-9D51-E141-B881-C4E097860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194" y="1956816"/>
            <a:ext cx="5048882" cy="3986784"/>
          </a:xfrm>
        </p:spPr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4FA648-06EC-63F7-B057-2874F7B5DB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385" y="3098132"/>
            <a:ext cx="4856426" cy="223185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97BB1-D64D-F709-1CA1-23985D72B7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81953-5F4C-D4CE-1BE8-F7962B58E216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400" b="1" dirty="0"/>
              <a:t>Vertical banners outperform</a:t>
            </a:r>
            <a:r>
              <a:rPr lang="en-US" sz="1400" dirty="0"/>
              <a:t>: Tall formats like 240x400 and 580x400 have the highest CTRs.</a:t>
            </a:r>
          </a:p>
          <a:p>
            <a:r>
              <a:rPr lang="en-US" sz="1400" b="1" dirty="0"/>
              <a:t>Banner blindness</a:t>
            </a:r>
            <a:r>
              <a:rPr lang="en-US" sz="1400" dirty="0"/>
              <a:t>: 468x60 format has very low engagement, likely due to user desensitization.</a:t>
            </a:r>
          </a:p>
          <a:p>
            <a:r>
              <a:rPr lang="en-US" sz="1400" b="1" dirty="0"/>
              <a:t>Skyscraper format is reliable</a:t>
            </a:r>
            <a:r>
              <a:rPr lang="en-US" sz="1400" dirty="0"/>
              <a:t>: 160x600 performs well across campaigns.</a:t>
            </a:r>
          </a:p>
          <a:p>
            <a:r>
              <a:rPr lang="en-US" sz="1400" b="1" dirty="0"/>
              <a:t>Medium rectangle (300x250)</a:t>
            </a:r>
            <a:r>
              <a:rPr lang="en-US" sz="1400" dirty="0"/>
              <a:t> provides average performance.</a:t>
            </a:r>
          </a:p>
          <a:p>
            <a:r>
              <a:rPr lang="en-US" sz="1400" b="1" dirty="0"/>
              <a:t>Leaderboard results vary</a:t>
            </a:r>
            <a:r>
              <a:rPr lang="en-US" sz="1400" dirty="0"/>
              <a:t>: 728x90 performs reasonably, while 800x250 lags behind.</a:t>
            </a:r>
          </a:p>
          <a:p>
            <a:r>
              <a:rPr lang="en-US" sz="1400" b="1" dirty="0"/>
              <a:t>Horizontal formats underperform</a:t>
            </a:r>
            <a:r>
              <a:rPr lang="en-US" sz="1400" dirty="0"/>
              <a:t>: Smaller wide banners like 670x90 show weaker results.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65538-18C9-8238-50BB-2E4D7EB3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F83B8-BE0C-DD98-3228-2EF4E50E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CTR vs Banner Size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321B4D-B662-5787-C07D-2EA227C4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923452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6FE3-F590-9740-CE31-9F29888B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2064"/>
            <a:ext cx="10834437" cy="1014984"/>
          </a:xfrm>
        </p:spPr>
        <p:txBody>
          <a:bodyPr/>
          <a:lstStyle/>
          <a:p>
            <a:r>
              <a:rPr lang="en-IN" sz="4800" u="sng" dirty="0"/>
              <a:t>CTR vs Banner Size by Campaign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70B87-739D-1271-7BCB-91F06A44DF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02D613-EF3B-7AEF-6ADD-E2A424AAA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46258"/>
            <a:ext cx="4603750" cy="207544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560AE-B7E6-F3D1-71A8-E1D2EFAFCC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31350-F8D5-C254-F435-1B10BDDC5F6E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IN" sz="1200" b="1" u="sng" dirty="0"/>
              <a:t>Campaign1</a:t>
            </a:r>
            <a:r>
              <a:rPr lang="en-IN" sz="12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 Range:</a:t>
            </a:r>
            <a:r>
              <a:rPr lang="en-US" sz="1200" dirty="0"/>
              <a:t> 0.14% - 1.56%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Top Performer:</a:t>
            </a:r>
            <a:r>
              <a:rPr lang="en-US" sz="1200" dirty="0"/>
              <a:t> 240x400 (1.56%)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Worst Performer:</a:t>
            </a:r>
            <a:r>
              <a:rPr lang="en-US" sz="1200" dirty="0"/>
              <a:t> 468x60 (0.14%)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Spread:</a:t>
            </a:r>
            <a:r>
              <a:rPr lang="en-US" sz="1200" dirty="0"/>
              <a:t> 11.1× difference</a:t>
            </a:r>
          </a:p>
          <a:p>
            <a:r>
              <a:rPr lang="en-US" sz="1200" b="1" u="sng" dirty="0"/>
              <a:t>Campaign2</a:t>
            </a:r>
            <a:r>
              <a:rPr lang="en-US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 Range:</a:t>
            </a:r>
            <a:r>
              <a:rPr lang="en-US" sz="1200" dirty="0"/>
              <a:t> 0.47% - 3.33%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Top Performer:</a:t>
            </a:r>
            <a:r>
              <a:rPr lang="en-US" sz="1200" dirty="0"/>
              <a:t> 580x400 (3.33%)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Worst Performer:</a:t>
            </a:r>
            <a:r>
              <a:rPr lang="en-US" sz="1200" dirty="0"/>
              <a:t> 468x60 (0.47%)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Spread:</a:t>
            </a:r>
            <a:r>
              <a:rPr lang="en-US" sz="1200" dirty="0"/>
              <a:t> 7.1× difference</a:t>
            </a:r>
          </a:p>
          <a:p>
            <a:r>
              <a:rPr lang="en-US" sz="1200" b="1" u="sng" dirty="0"/>
              <a:t>Campaign3: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 Range:</a:t>
            </a:r>
            <a:r>
              <a:rPr lang="en-US" sz="1200" dirty="0"/>
              <a:t> 0.11% - 0.96%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Top Performer:</a:t>
            </a:r>
            <a:r>
              <a:rPr lang="en-US" sz="1200" dirty="0"/>
              <a:t> 580x400 (0.96%)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Worst Performer:</a:t>
            </a:r>
            <a:r>
              <a:rPr lang="en-US" sz="1200" dirty="0"/>
              <a:t> 468x60 (0.11%)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Spread:</a:t>
            </a:r>
            <a:r>
              <a:rPr lang="en-US" sz="1200" dirty="0"/>
              <a:t> 8.7× difference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2FB6D-EDC2-F3C2-8FB7-B0FB9589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D69CF-1F74-A1B7-4C6B-C0676F7F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CTR vs Banner Size by Campaign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F2B8724-09E2-E2D5-6EBA-65247DE8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590512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7172-16AD-147D-F78E-0A178BC6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804358" cy="1014984"/>
          </a:xfrm>
        </p:spPr>
        <p:txBody>
          <a:bodyPr/>
          <a:lstStyle/>
          <a:p>
            <a:r>
              <a:rPr lang="en-IN" sz="4800" dirty="0"/>
              <a:t>Click Through Rate vs Placement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62A3-2091-79FD-66F8-2E20A01E9A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FAE781D-519B-5116-71E0-0ED3098116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4384"/>
            <a:ext cx="4603750" cy="2003258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6F06A-B855-13F5-D9BB-F1907D8CDF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0B77D5-A5E2-4DC6-B4AA-62B1820A213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"ghi"</a:t>
            </a:r>
            <a:r>
              <a:rPr lang="en-US" dirty="0"/>
              <a:t> placement achieves a </a:t>
            </a:r>
            <a:r>
              <a:rPr lang="en-US" b="1" dirty="0"/>
              <a:t>2.09% CTR</a:t>
            </a:r>
            <a:r>
              <a:rPr lang="en-US" dirty="0"/>
              <a:t>, representing a </a:t>
            </a:r>
            <a:r>
              <a:rPr lang="en-US" b="1" dirty="0"/>
              <a:t>3.4× performance advantage</a:t>
            </a:r>
            <a:r>
              <a:rPr lang="en-US" dirty="0"/>
              <a:t> over the lowest-performing placement </a:t>
            </a:r>
            <a:r>
              <a:rPr lang="en-US" b="1" dirty="0"/>
              <a:t>"def" (0.62%)</a:t>
            </a:r>
            <a:r>
              <a:rPr lang="en-US" dirty="0"/>
              <a:t>. This dramatic difference suggests significant variations in </a:t>
            </a:r>
            <a:r>
              <a:rPr lang="en-US" b="1" dirty="0"/>
              <a:t>placement quality, visibility, or user engagement context</a:t>
            </a:r>
            <a:r>
              <a:rPr lang="en-US" dirty="0"/>
              <a:t>.</a:t>
            </a:r>
          </a:p>
          <a:p>
            <a:r>
              <a:rPr lang="en-US" dirty="0"/>
              <a:t>The data reveals two distinct performance clusters: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High-impact cluster: ghi (2.09%) and jkl (0.98%) – premium placements.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cluster: abc, def, mno (0.62% - 0.69%) – baseline placements with minimum variation.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957F-0B06-1B42-61CF-07332AF7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31EB0-FEE8-684C-D48A-01D992A6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CTR vs Placement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D19674E-2610-A26A-F909-51AD2619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68750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833D-43D2-4C94-89C7-3B44C324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719816" cy="1014984"/>
          </a:xfrm>
        </p:spPr>
        <p:txBody>
          <a:bodyPr/>
          <a:lstStyle/>
          <a:p>
            <a:r>
              <a:rPr lang="en-IN" sz="4800" u="sng" dirty="0"/>
              <a:t>CTR vs Placement by Campaign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BCE23-28E0-ECC1-10A5-0DAC7958B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C598EC-FECF-7ED9-D567-9DA424D374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42511"/>
            <a:ext cx="4603750" cy="199724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E8270-C348-F5E0-8D5C-A9EA1AD297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E7181-86E6-0ABE-C2E1-392854C2201C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IN" sz="1200" b="1" u="sng" dirty="0"/>
              <a:t>Campaign 1 </a:t>
            </a:r>
          </a:p>
          <a:p>
            <a:r>
              <a:rPr lang="en-IN" sz="1200" b="1" dirty="0"/>
              <a:t>CTR Range: </a:t>
            </a:r>
            <a:r>
              <a:rPr lang="en-IN" sz="1200" dirty="0"/>
              <a:t>0.49% - 1.70% </a:t>
            </a:r>
          </a:p>
          <a:p>
            <a:r>
              <a:rPr lang="en-IN" sz="1200" b="1" dirty="0"/>
              <a:t>Top Performer</a:t>
            </a:r>
            <a:r>
              <a:rPr lang="en-IN" sz="1200" dirty="0"/>
              <a:t>: ghi (1.70% CTR) </a:t>
            </a:r>
          </a:p>
          <a:p>
            <a:r>
              <a:rPr lang="en-IN" sz="1200" b="1" dirty="0"/>
              <a:t>Worst Performer</a:t>
            </a:r>
            <a:r>
              <a:rPr lang="en-IN" sz="1200" dirty="0"/>
              <a:t>: def (0.49% CTR) </a:t>
            </a:r>
          </a:p>
          <a:p>
            <a:r>
              <a:rPr lang="en-IN" sz="1200" b="1" dirty="0"/>
              <a:t>Performance Spread: </a:t>
            </a:r>
            <a:r>
              <a:rPr lang="en-IN" sz="1200" dirty="0"/>
              <a:t>3.5x difference </a:t>
            </a:r>
          </a:p>
          <a:p>
            <a:r>
              <a:rPr lang="en-IN" sz="1200" b="1" u="sng" dirty="0"/>
              <a:t>Campaign 2 </a:t>
            </a:r>
          </a:p>
          <a:p>
            <a:r>
              <a:rPr lang="en-IN" sz="1200" b="1" dirty="0"/>
              <a:t>CTR Range: </a:t>
            </a:r>
            <a:r>
              <a:rPr lang="en-IN" sz="1200" dirty="0"/>
              <a:t>1.23% - 4.29% </a:t>
            </a:r>
          </a:p>
          <a:p>
            <a:r>
              <a:rPr lang="en-IN" sz="1200" b="1" dirty="0"/>
              <a:t>Top Performer</a:t>
            </a:r>
            <a:r>
              <a:rPr lang="en-IN" sz="1200" dirty="0"/>
              <a:t>: ghi (4.29% CTR) </a:t>
            </a:r>
          </a:p>
          <a:p>
            <a:r>
              <a:rPr lang="en-IN" sz="1200" b="1" dirty="0"/>
              <a:t>Worst Performer: </a:t>
            </a:r>
            <a:r>
              <a:rPr lang="en-IN" sz="1200" dirty="0"/>
              <a:t>def (1.23% CTR) </a:t>
            </a:r>
          </a:p>
          <a:p>
            <a:r>
              <a:rPr lang="en-IN" sz="1200" b="1" dirty="0"/>
              <a:t>Performance Spread: </a:t>
            </a:r>
            <a:r>
              <a:rPr lang="en-IN" sz="1200" dirty="0"/>
              <a:t>3.5x difference </a:t>
            </a:r>
          </a:p>
          <a:p>
            <a:r>
              <a:rPr lang="en-IN" sz="1200" b="1" u="sng" dirty="0"/>
              <a:t>Campaign 3 </a:t>
            </a:r>
          </a:p>
          <a:p>
            <a:r>
              <a:rPr lang="en-IN" sz="1200" b="1" dirty="0"/>
              <a:t>CTR Range: </a:t>
            </a:r>
            <a:r>
              <a:rPr lang="en-IN" sz="1200" dirty="0"/>
              <a:t>0.35% - 1.43% </a:t>
            </a:r>
          </a:p>
          <a:p>
            <a:r>
              <a:rPr lang="en-IN" sz="1200" b="1" dirty="0"/>
              <a:t>Top Performer: </a:t>
            </a:r>
            <a:r>
              <a:rPr lang="en-IN" sz="1200" dirty="0"/>
              <a:t>ghi (1.43% CTR) </a:t>
            </a:r>
          </a:p>
          <a:p>
            <a:r>
              <a:rPr lang="en-IN" sz="1200" b="1" dirty="0"/>
              <a:t>Worst Performer</a:t>
            </a:r>
            <a:r>
              <a:rPr lang="en-IN" sz="1200" dirty="0"/>
              <a:t>: mno (0.35% CTR) </a:t>
            </a:r>
          </a:p>
          <a:p>
            <a:r>
              <a:rPr lang="en-IN" sz="1200" b="1" dirty="0"/>
              <a:t>Performance Spread: </a:t>
            </a:r>
            <a:r>
              <a:rPr lang="en-IN" sz="1200" dirty="0"/>
              <a:t>4.1x difference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3617B-E73E-C368-69BD-DECB2BB6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8ED4F-D1EB-99CD-C5EC-A6B7AAC4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CTR vs Placement by Campaign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7344BB0-2318-5ACF-AFA9-18D046E0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867599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6C-FB6E-47AD-5C01-B8156862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ROI by Campaign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1C5AF-F353-54A6-0D02-5E6D08D1F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D9CC28-6C1C-1558-AEA3-B75C1CE08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236495"/>
            <a:ext cx="4603750" cy="2051383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8F209-47D1-194A-6BEF-B361AC3167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0A226-5BB6-C1DD-AE82-537EEC128495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Campaign 1 Performs Moderately</a:t>
            </a:r>
            <a:r>
              <a:rPr lang="en-US" dirty="0"/>
              <a:t>: ROI of 52.99% indicates solid but average performance, with $1.53 return per $1 spent.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Campaign 2 Leads ROI</a:t>
            </a:r>
            <a:r>
              <a:rPr lang="en-US" dirty="0"/>
              <a:t>: With an ROI of 104.79%, Campaign 2 delivers exceptional returns, generating $2.05 per $1 spent, and is the only campaign to exceed 100% ROI.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Campaign 3 Underperforms</a:t>
            </a:r>
            <a:r>
              <a:rPr lang="en-US" dirty="0"/>
              <a:t>: Lowest ROI at 45.17%, yielding $1.45 per $1, and lags 59.64% behind Campaign 2 — revealing major optimization potential.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1C488-E5D6-09A6-29FA-3797EABD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CBF70-66B8-AD4E-B24C-C83875F0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ROI by Campaign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4FFC978-D363-8D40-6FC1-0BDEEB94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71935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37C0-4538-50A8-ADAC-EF50DC37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ROI by Banner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48707-821D-B2BF-3431-5874027B42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1902BA-8A9C-6479-61EE-2950D02689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22195"/>
            <a:ext cx="4603750" cy="2213809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DD121-3E46-DC4C-C097-FAC526948C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9D4B7-5EFC-A751-46FF-3EFD4D8C54DE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IN" sz="1400" b="1" u="sng" dirty="0"/>
              <a:t>Top Performer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240x400 banner leads with 130.31% ROI,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3.8× higher than next best (160x600)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Only format exceeding 100% ROI</a:t>
            </a:r>
          </a:p>
          <a:p>
            <a:r>
              <a:rPr lang="en-IN" sz="1400" b="1" u="sng" dirty="0"/>
              <a:t>Moderate to Poor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160x600: 34.25% (second-best)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580x400, 300x250, 728x90: ~22–25%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670x90: 5.37% (barely profitable)</a:t>
            </a:r>
          </a:p>
          <a:p>
            <a:r>
              <a:rPr lang="en-IN" sz="1400" b="1" u="sng" dirty="0"/>
              <a:t>Loss-Making Formats: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468x60: -54.54% ROI → loses $0.55 per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1800x250: -61.34% ROI → worst performer, loses $0.61 per $1</a:t>
            </a:r>
          </a:p>
          <a:p>
            <a:r>
              <a:rPr lang="en-IN" sz="1400" dirty="0"/>
              <a:t>Gap between best and worst: 191.65%, showing banner size matters significantly.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BB2DA-1BFE-2D9F-C5EE-D58668BF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92090-DEC2-92C9-9CD0-835E41A7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ROI by Banner Size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10A20F4-29D1-6DAA-4A49-5CB0DB3A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33217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0B93-0017-2505-547A-54CBC4BE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" y="1947672"/>
            <a:ext cx="4086405" cy="2862072"/>
          </a:xfrm>
        </p:spPr>
        <p:txBody>
          <a:bodyPr/>
          <a:lstStyle/>
          <a:p>
            <a:r>
              <a:rPr lang="en-IN" sz="4000" u="sng" dirty="0"/>
              <a:t>Data Preprocessing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A5B4B-3EA7-EF60-FB25-872A9925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Campaign Numbers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26C45-9BE7-D53A-7D4D-2A596213F0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Remove “camp” prefix for easier 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FD8AB8-D0C1-3988-5DDB-29EA6CF0CC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User Engagement Levels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3B1372-D62A-0E29-5242-22FD9692CD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Mapped user engagement levels for easier parsing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032AE2-6B77-28F0-9E09-C5C75A7C5F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Label Encoding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A5553E-C264-7FB1-FDBF-D69ECB7B94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Label encoded banner sizes, placements and months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18887-569B-942E-DC0C-2D8A1F83FF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Handling missing values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521DAF-CAA9-0179-400E-C4B627B391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Handled the 413 missing placement rows in the data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FBE8667-E4AC-6D9C-61FE-9AB0D700C8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Removing empty columns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64818E-1D2A-8F03-FA2D-9CA64F04E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Removed the unnamed auto generated columns for cleaner csv</a:t>
            </a:r>
          </a:p>
        </p:txBody>
      </p:sp>
    </p:spTree>
    <p:extLst>
      <p:ext uri="{BB962C8B-B14F-4D97-AF65-F5344CB8AC3E}">
        <p14:creationId xmlns:p14="http://schemas.microsoft.com/office/powerpoint/2010/main" val="2124818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247A-72AA-02D7-80E6-2A2A67B7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512064"/>
            <a:ext cx="10918657" cy="1014984"/>
          </a:xfrm>
        </p:spPr>
        <p:txBody>
          <a:bodyPr/>
          <a:lstStyle/>
          <a:p>
            <a:r>
              <a:rPr lang="en-IN" sz="4400" u="sng" dirty="0"/>
              <a:t>Post-Click Conversions by Placement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C574D-5C6C-755A-2B01-6643D28B7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65CCC8-F0CC-F8E6-CC90-ADD020C45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3352"/>
            <a:ext cx="4603750" cy="228739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4064-D12D-047B-39E8-E4E2A838B9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60571-3FD6-FF0D-B630-7A5F30E01BEB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IN" b="1" u="sng" dirty="0"/>
              <a:t>Top Performers:</a:t>
            </a:r>
          </a:p>
          <a:p>
            <a:r>
              <a:rPr lang="en-IN" dirty="0"/>
              <a:t>GHI: 337,063 conversions — highest, strong engagement and conversion potential</a:t>
            </a:r>
          </a:p>
          <a:p>
            <a:r>
              <a:rPr lang="en-IN" dirty="0"/>
              <a:t>MNO: 263,170 conversions — second-best, solid performance</a:t>
            </a:r>
          </a:p>
          <a:p>
            <a:r>
              <a:rPr lang="en-IN" b="1" u="sng" dirty="0"/>
              <a:t>Moderate Performers:</a:t>
            </a:r>
          </a:p>
          <a:p>
            <a:r>
              <a:rPr lang="en-IN" dirty="0"/>
              <a:t>DEF: 29,856 conversions — decent, but far behind leaders</a:t>
            </a:r>
          </a:p>
          <a:p>
            <a:r>
              <a:rPr lang="en-IN" dirty="0"/>
              <a:t>JKL: 20,853 conversions — modest results</a:t>
            </a:r>
          </a:p>
          <a:p>
            <a:r>
              <a:rPr lang="en-IN" b="1" u="sng" dirty="0"/>
              <a:t>Underperformer:</a:t>
            </a:r>
          </a:p>
          <a:p>
            <a:r>
              <a:rPr lang="en-IN" dirty="0"/>
              <a:t>ABC: Only 824 conversions — minimal impact, needs strategic re-evaluation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DBB9B-5D97-FE90-75D5-7B83AE11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E5402-02E7-CCB1-43EE-F9053BB5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Post-Click Conversions by Placement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C63CCE4-D2F8-0016-2559-336D46EB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44698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3175-4FDB-05A2-E2D8-DACBC2B1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u="sng" dirty="0"/>
              <a:t>User Engagement Levels – </a:t>
            </a:r>
            <a:br>
              <a:rPr lang="en-IN" sz="4000" u="sng" dirty="0"/>
            </a:br>
            <a:r>
              <a:rPr lang="en-IN" sz="4000" u="sng" dirty="0"/>
              <a:t>Weekends vs Weekdays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E7D43-9391-65EB-A38F-7AE0617CD5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39873C-A532-90BD-8FD5-5E4B39178E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682" y="2944813"/>
            <a:ext cx="4187286" cy="2784475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018C2-DB31-9E5F-E133-2642DED58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04124-8636-83AE-CA3E-1C8379889D9C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u="sng" dirty="0"/>
              <a:t>Consistent Engagement:</a:t>
            </a:r>
          </a:p>
          <a:p>
            <a:r>
              <a:rPr lang="en-US" dirty="0"/>
              <a:t>User engagement levels are virtually identical on weekdays and weekends — no significant variation observed.</a:t>
            </a:r>
          </a:p>
          <a:p>
            <a:r>
              <a:rPr lang="en-US" b="1" u="sng" dirty="0"/>
              <a:t>Low Engagement Users: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 dip on weekends (−0.7 campaigns, 1.3% decrease).</a:t>
            </a:r>
          </a:p>
          <a:p>
            <a:r>
              <a:rPr lang="en-US" b="1" u="sng" dirty="0"/>
              <a:t>Medium &amp; High Engagement Users: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Medium: Practically unchanged (+0.1 campaigns)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High: Minor drop (−0.5 campaigns, 0.9% decrease)</a:t>
            </a:r>
          </a:p>
          <a:p>
            <a:r>
              <a:rPr lang="en-US" b="1" u="sng" dirty="0"/>
              <a:t>Insight: </a:t>
            </a:r>
            <a:r>
              <a:rPr lang="en-US" dirty="0"/>
              <a:t>Day of the week has minimal impact on user engagement across all levels.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11CF1-9D99-D957-E1F1-A07D22DA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7B147-5B94-EAD7-9EF4-EE7514FD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User Engagement Levels – Weekends vs Weekdays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15E6182-8EE4-BB36-BFA0-6D6185A0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5062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9C43-73EE-6082-1EE9-1A8F5008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719816" cy="1014984"/>
          </a:xfrm>
        </p:spPr>
        <p:txBody>
          <a:bodyPr/>
          <a:lstStyle/>
          <a:p>
            <a:r>
              <a:rPr lang="en-IN" u="sng" dirty="0"/>
              <a:t>Cost per Click by Campaign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DE16-539C-49F1-F856-565D60670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435F8F-0609-937A-D0CC-C63AE2092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019926"/>
            <a:ext cx="4603750" cy="256272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E8861-03F6-E867-550A-159239B31F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3CAAA-6C95-0E76-9D0D-1F93C776E204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500" b="1" u="sng" dirty="0"/>
              <a:t>Significant CPC Variation:</a:t>
            </a:r>
          </a:p>
          <a:p>
            <a:r>
              <a:rPr lang="en-US" sz="1500" dirty="0"/>
              <a:t>CPC ranges from $0.02 to $0.11, reflecting a 450% cost difference across campaigns.</a:t>
            </a:r>
          </a:p>
          <a:p>
            <a:r>
              <a:rPr lang="en-US" sz="1500" b="1" u="sng" dirty="0"/>
              <a:t>Campaign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u="sng" dirty="0"/>
              <a:t>Campaign 1: </a:t>
            </a:r>
            <a:r>
              <a:rPr lang="en-US" sz="1500" dirty="0"/>
              <a:t>Highest CPC ($0.11), 5.5× more expensive than Campaign 2 — needs urgent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u="sng" dirty="0"/>
              <a:t>Campaign 2: </a:t>
            </a:r>
            <a:r>
              <a:rPr lang="en-US" sz="1500" dirty="0"/>
              <a:t>Lowest CPC ($0.02) — cost benchmark and most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u="sng" dirty="0"/>
              <a:t>Campaign 3: </a:t>
            </a:r>
            <a:r>
              <a:rPr lang="en-US" sz="1500" dirty="0"/>
              <a:t>Moderate CPC ($0.04) — 2× more costly than Campaign 2, but still manageable</a:t>
            </a:r>
          </a:p>
          <a:p>
            <a:r>
              <a:rPr lang="en-US" sz="1500" b="1" u="sng" dirty="0"/>
              <a:t>Insight: </a:t>
            </a:r>
            <a:r>
              <a:rPr lang="en-US" sz="1500" dirty="0"/>
              <a:t>Clear cost optimization opportunities exist, with Campaign 2 setting the efficiency standard.</a:t>
            </a:r>
            <a:endParaRPr lang="en-IN" sz="15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DE2ED-EB7C-DED7-417D-6FE45E3A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B1D19-DE0C-A452-6193-DD2C87B3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CPC by Campaign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4FD4E3F-0E9C-2D8F-9EB4-9531081C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57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E165-7B7E-A1C6-A540-3DFEDB33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2064"/>
            <a:ext cx="10816389" cy="1014984"/>
          </a:xfrm>
        </p:spPr>
        <p:txBody>
          <a:bodyPr/>
          <a:lstStyle/>
          <a:p>
            <a:r>
              <a:rPr lang="en-IN" sz="5400" u="sng" dirty="0"/>
              <a:t>Cost per Click by Banner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0641F-5775-D3B7-2082-F52D5D4FD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44356B-F4B6-806E-4097-DE9F74B34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031958"/>
            <a:ext cx="4603750" cy="2568742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3794F-3D79-5D54-AC40-0447050305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1630-9404-37E4-B24E-16DEEABAE693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200" b="1" u="sng" dirty="0"/>
              <a:t>Wide CPC Variation:</a:t>
            </a:r>
            <a:br>
              <a:rPr lang="en-US" sz="1200" dirty="0"/>
            </a:br>
            <a:r>
              <a:rPr lang="en-US" sz="1200" dirty="0"/>
              <a:t>CPC ranges from </a:t>
            </a:r>
            <a:r>
              <a:rPr lang="en-US" sz="1200" b="1" dirty="0"/>
              <a:t>$0.05 to $0.23</a:t>
            </a:r>
            <a:r>
              <a:rPr lang="en-US" sz="1200" dirty="0"/>
              <a:t> — a </a:t>
            </a:r>
            <a:r>
              <a:rPr lang="en-US" sz="1200" b="1" dirty="0"/>
              <a:t>360% difference</a:t>
            </a:r>
            <a:r>
              <a:rPr lang="en-US" sz="1200" dirty="0"/>
              <a:t>, highlighting significant cost efficiency gaps across banner formats.</a:t>
            </a:r>
          </a:p>
          <a:p>
            <a:r>
              <a:rPr lang="en-US" sz="1200" b="1" u="sng" dirty="0"/>
              <a:t>Most Cost-Efficient Banners:</a:t>
            </a:r>
            <a:endParaRPr lang="en-US" sz="1200" u="sng" dirty="0"/>
          </a:p>
          <a:p>
            <a:pPr lvl="1"/>
            <a:r>
              <a:rPr lang="en-US" sz="1200" b="1" dirty="0"/>
              <a:t>240×400:</a:t>
            </a:r>
            <a:r>
              <a:rPr lang="en-US" sz="1200" dirty="0"/>
              <a:t> $0.05 — </a:t>
            </a:r>
            <a:r>
              <a:rPr lang="en-US" sz="1200" b="1" dirty="0"/>
              <a:t>lowest CPC</a:t>
            </a:r>
            <a:r>
              <a:rPr lang="en-US" sz="1200" dirty="0"/>
              <a:t>, top-performing format</a:t>
            </a:r>
          </a:p>
          <a:p>
            <a:pPr lvl="1"/>
            <a:r>
              <a:rPr lang="en-US" sz="1200" b="1" dirty="0"/>
              <a:t>160×600 &amp; 580×400:</a:t>
            </a:r>
            <a:r>
              <a:rPr lang="en-US" sz="1200" dirty="0"/>
              <a:t> $0.07 — </a:t>
            </a:r>
            <a:r>
              <a:rPr lang="en-US" sz="1200" b="1" dirty="0"/>
              <a:t>highly efficient</a:t>
            </a:r>
            <a:endParaRPr lang="en-US" sz="1200" dirty="0"/>
          </a:p>
          <a:p>
            <a:r>
              <a:rPr lang="en-US" sz="1200" b="1" u="sng" dirty="0"/>
              <a:t>Moderately Priced Banners:</a:t>
            </a:r>
            <a:endParaRPr lang="en-US" sz="1200" u="sng" dirty="0"/>
          </a:p>
          <a:p>
            <a:pPr lvl="1"/>
            <a:r>
              <a:rPr lang="en-US" sz="1200" b="1" dirty="0"/>
              <a:t>300×250 &amp; 728×90:</a:t>
            </a:r>
            <a:r>
              <a:rPr lang="en-US" sz="1200" dirty="0"/>
              <a:t> $0.09 — </a:t>
            </a:r>
            <a:r>
              <a:rPr lang="en-US" sz="1200" b="1" dirty="0"/>
              <a:t>balanced efficiency</a:t>
            </a:r>
            <a:endParaRPr lang="en-US" sz="1200" dirty="0"/>
          </a:p>
          <a:p>
            <a:pPr lvl="1"/>
            <a:r>
              <a:rPr lang="en-US" sz="1200" b="1" dirty="0"/>
              <a:t>670×90:</a:t>
            </a:r>
            <a:r>
              <a:rPr lang="en-US" sz="1200" dirty="0"/>
              <a:t> $0.10 — slightly higher, still acceptable</a:t>
            </a:r>
          </a:p>
          <a:p>
            <a:r>
              <a:rPr lang="en-US" sz="1200" b="1" u="sng" dirty="0"/>
              <a:t>Premium-Priced Banners:</a:t>
            </a:r>
            <a:endParaRPr lang="en-US" sz="1200" u="sng" dirty="0"/>
          </a:p>
          <a:p>
            <a:pPr lvl="1"/>
            <a:r>
              <a:rPr lang="en-US" sz="1200" b="1" dirty="0"/>
              <a:t>468×60:</a:t>
            </a:r>
            <a:r>
              <a:rPr lang="en-US" sz="1200" dirty="0"/>
              <a:t> $0.15 — moderately expensive</a:t>
            </a:r>
          </a:p>
          <a:p>
            <a:pPr lvl="1"/>
            <a:r>
              <a:rPr lang="en-US" sz="1200" b="1" dirty="0"/>
              <a:t>800×250:</a:t>
            </a:r>
            <a:r>
              <a:rPr lang="en-US" sz="1200" dirty="0"/>
              <a:t> $0.23 — </a:t>
            </a:r>
            <a:r>
              <a:rPr lang="en-US" sz="1200" b="1" dirty="0"/>
              <a:t>most expensive</a:t>
            </a:r>
            <a:r>
              <a:rPr lang="en-US" sz="1200" dirty="0"/>
              <a:t>, needs </a:t>
            </a:r>
            <a:r>
              <a:rPr lang="en-US" sz="1200" b="1" dirty="0"/>
              <a:t>careful ROI analysis</a:t>
            </a:r>
            <a:endParaRPr lang="en-US" sz="1200" dirty="0"/>
          </a:p>
          <a:p>
            <a:r>
              <a:rPr lang="en-US" sz="1200" b="1" u="sng" dirty="0"/>
              <a:t>Insight</a:t>
            </a:r>
            <a:r>
              <a:rPr lang="en-US" sz="1200" b="1" dirty="0"/>
              <a:t>: </a:t>
            </a:r>
            <a:r>
              <a:rPr lang="en-US" sz="1200" dirty="0"/>
              <a:t>Prioritizing low-CPC formats like </a:t>
            </a:r>
            <a:r>
              <a:rPr lang="en-US" sz="1200" b="1" dirty="0"/>
              <a:t>240×400</a:t>
            </a:r>
            <a:r>
              <a:rPr lang="en-US" sz="1200" dirty="0"/>
              <a:t> can improve overall cost efficiency.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75D69-772D-C223-49F9-69AE723D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355AC-37A3-4E6D-A8EF-B2AD316B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CPC by Banner Size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D5A417-4FD6-63B4-12EE-E3D2924B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499774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AC03-B5CB-46FC-8D1E-BA03B73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62" y="512064"/>
            <a:ext cx="11273589" cy="1014984"/>
          </a:xfrm>
        </p:spPr>
        <p:txBody>
          <a:bodyPr/>
          <a:lstStyle/>
          <a:p>
            <a:r>
              <a:rPr lang="en-IN" sz="4000" u="sng" dirty="0"/>
              <a:t>Cost per Post Click Conversion by Campaign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D7F40-2914-4602-3FCE-B6F5576F1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75960E-E65B-46F1-7C9E-99E018A4C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2632"/>
            <a:ext cx="4603750" cy="2288837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D88B2-B971-C31C-04E3-CD96994A7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E0C58-F160-1C1C-7EBD-AC44056BC799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u="sng" dirty="0"/>
              <a:t>Campaign 1 – Most Efficient: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CPC ($0.11) but lowest conversion cost ($0.24) — shows high-quality traffic and strong engagement.</a:t>
            </a:r>
          </a:p>
          <a:p>
            <a:r>
              <a:rPr lang="en-US" b="1" u="sng" dirty="0"/>
              <a:t>Campaign 2 – Misleading Efficiency: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Lowest CPC ($0.02) but high conversion cost ($1.24) — inefficient conversions, likely due to poor user intent or landing page.</a:t>
            </a:r>
          </a:p>
          <a:p>
            <a:r>
              <a:rPr lang="en-US" b="1" u="sng" dirty="0"/>
              <a:t>Campaign 3 – Least Efficient: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 CPC ($0.04) with highest conversion cost ($1.52) — worst performance, suggesting wasted spend on low-quality traffic.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BF549-57FD-69AF-2B9F-0213FE6A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5A98-C48C-D109-985F-6D777B4C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Cost per Post Click Conversion by Campaign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0D00ED-0406-357A-B540-5CBC6F0D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41704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B231-89F2-0A2C-62C7-BCFBAB5B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63" y="343621"/>
            <a:ext cx="10888579" cy="1014984"/>
          </a:xfrm>
        </p:spPr>
        <p:txBody>
          <a:bodyPr/>
          <a:lstStyle/>
          <a:p>
            <a:r>
              <a:rPr lang="en-IN" sz="4000" u="sng" dirty="0"/>
              <a:t>Cost per Post Click Conversion by Placement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2B476-0482-A323-B678-99823B015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1E01AB-FA85-7396-6ED8-85539FD16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074068"/>
            <a:ext cx="4603750" cy="2520616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B9CDB-0E37-423F-E506-F09BCC21FA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1731F-1448-D0DB-C773-AB1D9BF504B9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IN" b="1" u="sng" dirty="0"/>
              <a:t>Wide Efficiency Gap:</a:t>
            </a:r>
          </a:p>
          <a:p>
            <a:r>
              <a:rPr lang="en-IN" dirty="0"/>
              <a:t>Conversion costs range from $0.15 to $0.48, showing a 220% variation across placements.</a:t>
            </a:r>
          </a:p>
          <a:p>
            <a:r>
              <a:rPr lang="en-IN" b="1" u="sng" dirty="0"/>
              <a:t>Top Performers: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ABC ($0.15) : Most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JKL ($0.17) and GHI ($0.18) : Strong ROI and competitive costs</a:t>
            </a:r>
          </a:p>
          <a:p>
            <a:r>
              <a:rPr lang="en-IN" b="1" u="sng" dirty="0"/>
              <a:t>Underperformers: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MNO ($0.36) : Needs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DEF ($0.48) : Least efficient, requires urgent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6294E-26DB-CAB9-F1B0-8471F4C3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07314-1E20-4EE4-AAC6-00E23A0A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Cost per Post Click Conversion by Placement Type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2F7A3F5-C436-2B14-0C0A-CCCA820E9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273304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C7A3-72E0-48A7-8DFF-1F159625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65" y="325574"/>
            <a:ext cx="10846469" cy="1014984"/>
          </a:xfrm>
        </p:spPr>
        <p:txBody>
          <a:bodyPr/>
          <a:lstStyle/>
          <a:p>
            <a:r>
              <a:rPr lang="en-IN" sz="4400" u="sng" dirty="0"/>
              <a:t>Post Click Conversion by Day of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1B38E-373C-0D30-30CC-A51F7F4809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543790A-F514-3D8D-1CE9-2639661740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82353"/>
            <a:ext cx="4603750" cy="2165683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D0CA5-37FF-EF86-5AD3-59D3315FD0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7E401-5A40-9F58-4812-827DDEF3909A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u="sng" dirty="0"/>
              <a:t>Mid-Week Dominance</a:t>
            </a:r>
            <a:r>
              <a:rPr lang="en-US" dirty="0"/>
              <a:t>: Wednesday's leadership suggests users reach peak decision-making capacity mid-week, likely due to accumulated research and reduced Monday startup friction.</a:t>
            </a:r>
          </a:p>
          <a:p>
            <a:r>
              <a:rPr lang="en-US" b="1" u="sng" dirty="0"/>
              <a:t>Weekend Split</a:t>
            </a:r>
            <a:r>
              <a:rPr lang="en-US" dirty="0"/>
              <a:t>: Saturday's strong performance (96,805) versus Sunday’s weakness (84,989) indicates a sharp behavioral shift as users transition from leisure to preparation mode.</a:t>
            </a:r>
          </a:p>
          <a:p>
            <a:r>
              <a:rPr lang="en-US" b="1" u="sng" dirty="0"/>
              <a:t>Monday Motivation Gap</a:t>
            </a:r>
            <a:r>
              <a:rPr lang="en-US" dirty="0"/>
              <a:t>: The 13.6% deficit on Monday suggests lower user engagement and purchase intent at week’s start.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3FA07-60CF-2627-54AE-CB5FF34D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413C1-5774-C908-DDD3-BE962F59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Post Click Conversion by Day of the Week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A548D4-5785-A100-EE23-7B4E6DDA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422627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632C-23BA-9C7C-86B1-600718A1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480D-D2B6-2165-B90C-AA087E82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Budget Reallocation</a:t>
            </a:r>
            <a:r>
              <a:rPr lang="en-US" sz="2600" dirty="0"/>
              <a:t>: Shift 20–25% more budget to Wednesday–Friday window to capitalize on peak conversion periods</a:t>
            </a:r>
          </a:p>
          <a:p>
            <a:r>
              <a:rPr lang="en-US" sz="2600" b="1" dirty="0"/>
              <a:t>Weekend Strategy</a:t>
            </a:r>
            <a:r>
              <a:rPr lang="en-US" sz="2600" dirty="0"/>
              <a:t>: Maintain Saturday investment while reducing Sunday spend by 15–20%</a:t>
            </a:r>
          </a:p>
          <a:p>
            <a:r>
              <a:rPr lang="en-US" sz="2600" b="1" dirty="0"/>
              <a:t>Monday Recovery</a:t>
            </a:r>
            <a:r>
              <a:rPr lang="en-US" sz="2600" dirty="0"/>
              <a:t>: Implement awareness-focused campaigns on Monday to prime users for mid-week conversions</a:t>
            </a:r>
          </a:p>
          <a:p>
            <a:r>
              <a:rPr lang="en-US" sz="2600" b="1" dirty="0"/>
              <a:t>Dynamic Bidding</a:t>
            </a:r>
            <a:r>
              <a:rPr lang="en-US" sz="2600" dirty="0"/>
              <a:t>: Increase bid multipliers by 15% on Wednesday/Saturday, decrease by 10% on Sunday/Monday</a:t>
            </a:r>
          </a:p>
          <a:p>
            <a:pPr marL="0" indent="0">
              <a:buNone/>
            </a:pPr>
            <a:r>
              <a:rPr lang="en-US" sz="2600" b="1" u="sng" dirty="0"/>
              <a:t>Performance Variance Insight: </a:t>
            </a:r>
            <a:r>
              <a:rPr lang="en-US" sz="2600" dirty="0"/>
              <a:t>A 15.8% gap between best (Wednesday) and worst (Sunday) days indicates significant optimization opportunity through day-of-week targeting adjustments.</a:t>
            </a:r>
            <a:endParaRPr lang="en-IN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D67B7-51D6-AFFF-BDA1-864B756B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F31A-6B70-9E15-267E-8BCFCD8F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Recommendations: Post Click Conversions by Day of the Week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13CA01-5A0A-07EC-3777-C4D7FA92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81786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3565-CCA9-3EC9-52C3-169BCA03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512064"/>
            <a:ext cx="10984831" cy="1014984"/>
          </a:xfrm>
        </p:spPr>
        <p:txBody>
          <a:bodyPr/>
          <a:lstStyle/>
          <a:p>
            <a:r>
              <a:rPr lang="en-IN" sz="3600" u="sng" dirty="0"/>
              <a:t>Post Click Conversions vs User Engagement by Campaign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24FE-6EF2-81A0-6F30-D30B8B4CC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046EEC-55EF-A040-0B2B-2F47F4A93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10163"/>
            <a:ext cx="4603750" cy="2105526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6DD8E-4552-FAE7-1E17-E54C62269D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F0BDA-EE08-F298-A54B-5D8BC02D5DEB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sz="1550" b="1" u="sng" dirty="0"/>
              <a:t>Campaign Effectiveness Hierarchy</a:t>
            </a:r>
            <a:r>
              <a:rPr lang="en-US" sz="1550" dirty="0"/>
              <a:t>:</a:t>
            </a:r>
            <a:br>
              <a:rPr lang="en-US" sz="1550" dirty="0"/>
            </a:br>
            <a:r>
              <a:rPr lang="en-US" sz="1550" dirty="0"/>
              <a:t>Campaign 1 massively outperforms others, generating </a:t>
            </a:r>
            <a:r>
              <a:rPr lang="en-US" sz="1550" b="1" dirty="0"/>
              <a:t>46x more conversions</a:t>
            </a:r>
            <a:r>
              <a:rPr lang="en-US" sz="1550" dirty="0"/>
              <a:t> than Campaign 2 and </a:t>
            </a:r>
            <a:r>
              <a:rPr lang="en-US" sz="1550" b="1" dirty="0"/>
              <a:t>129x more</a:t>
            </a:r>
            <a:r>
              <a:rPr lang="en-US" sz="1550" dirty="0"/>
              <a:t> than Campaign 3.</a:t>
            </a:r>
          </a:p>
          <a:p>
            <a:r>
              <a:rPr lang="en-US" sz="1550" b="1" u="sng" dirty="0"/>
              <a:t>Engagement Optimization Gaps</a:t>
            </a:r>
            <a:r>
              <a:rPr lang="en-US" sz="1550" dirty="0"/>
              <a:t>:</a:t>
            </a:r>
            <a:br>
              <a:rPr lang="en-US" sz="1550" dirty="0"/>
            </a:br>
            <a:r>
              <a:rPr lang="en-US" sz="1550" dirty="0"/>
              <a:t>Campaign 2's zero high-engagement conversions represent a critical failure to monetize the most valuable user segment.</a:t>
            </a:r>
          </a:p>
          <a:p>
            <a:r>
              <a:rPr lang="en-US" sz="1550" b="1" u="sng" dirty="0"/>
              <a:t>Scaling Patterns</a:t>
            </a:r>
            <a:r>
              <a:rPr lang="en-US" sz="1550" dirty="0"/>
              <a:t>:</a:t>
            </a:r>
            <a:br>
              <a:rPr lang="en-US" sz="1550" dirty="0"/>
            </a:br>
            <a:r>
              <a:rPr lang="en-US" sz="1550" dirty="0"/>
              <a:t>Only Campaign 1 successfully converts engagement into substantial revenue, while Campaigns 2 and 3 show limited scalability.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A9076-3F3A-50AA-9439-21D4CFA1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0CED-043F-236C-AB2C-79B7A65D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Post Click Conversions vs User Engagement by Campaign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4C25EC0-C43E-3E93-CB50-ADA9565A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0193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01C0-FE9F-4C3E-BF78-20CAB2B4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8B82-8D41-FCC6-F4B6-415EB4AC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b="1" dirty="0"/>
              <a:t>Resource Reallocation</a:t>
            </a:r>
            <a:r>
              <a:rPr lang="en-US" sz="2500" dirty="0"/>
              <a:t>: Shift 70–80% of budget to Campaign 1 strategy, given its superior high-engagement performance.</a:t>
            </a:r>
          </a:p>
          <a:p>
            <a:r>
              <a:rPr lang="en-US" sz="2500" b="1" dirty="0"/>
              <a:t>Campaign 2 Redesign</a:t>
            </a:r>
            <a:r>
              <a:rPr lang="en-US" sz="2500" dirty="0"/>
              <a:t>: Investigate why high-engagement users abandon Campaign 2; add premium elements or deeper value propositions.</a:t>
            </a:r>
          </a:p>
          <a:p>
            <a:r>
              <a:rPr lang="en-US" sz="2500" b="1" dirty="0"/>
              <a:t>Campaign 3 Enhancement</a:t>
            </a:r>
            <a:r>
              <a:rPr lang="en-US" sz="2500" dirty="0"/>
              <a:t>: Scale successful linear model with increased investment to boost baseline performance.</a:t>
            </a:r>
          </a:p>
          <a:p>
            <a:r>
              <a:rPr lang="en-US" sz="2500" b="1" dirty="0"/>
              <a:t>Engagement Targeting</a:t>
            </a:r>
            <a:r>
              <a:rPr lang="en-US" sz="2500" dirty="0"/>
              <a:t>: Focus Campaign 1 on high-engagement audiences, Campaign 2 on medium-engagement, and retire underperforming strategies.</a:t>
            </a:r>
          </a:p>
          <a:p>
            <a:pPr marL="0" indent="0">
              <a:buNone/>
            </a:pPr>
            <a:r>
              <a:rPr lang="en-US" sz="2500" dirty="0"/>
              <a:t>High-engagement users drive </a:t>
            </a:r>
            <a:r>
              <a:rPr lang="en-US" sz="2500" b="1" dirty="0"/>
              <a:t>94% of Campaign 1’s success</a:t>
            </a:r>
            <a:r>
              <a:rPr lang="en-US" sz="2500" dirty="0"/>
              <a:t>, indicating premium positioning and sophisticated targeting yield exponentially better results than broad-appeal strategies.</a:t>
            </a:r>
            <a:endParaRPr lang="en-IN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90EEA-A76B-5033-BCD2-510B836D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3912-36BB-15D1-22DE-3FF84369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Recommendations: Post Click Conversions vs User Engagement by Campaign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228411-900A-303D-3D01-6C16588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84572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86E9-9185-D31F-6CF8-F2A8261A5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512064"/>
            <a:ext cx="10119360" cy="1014984"/>
          </a:xfrm>
        </p:spPr>
        <p:txBody>
          <a:bodyPr/>
          <a:lstStyle/>
          <a:p>
            <a:r>
              <a:rPr lang="en-IN" u="sng" dirty="0"/>
              <a:t>User Engagement by 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285D-F377-CA10-1628-8F9AA13314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</p:spPr>
        <p:txBody>
          <a:bodyPr/>
          <a:lstStyle/>
          <a:p>
            <a:r>
              <a:rPr lang="en-IN" u="sng" dirty="0"/>
              <a:t>Stacked Bar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89A9A-A9DF-B561-965A-6583A35C9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84352"/>
            <a:ext cx="5047488" cy="3986784"/>
          </a:xfrm>
        </p:spPr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4C221-7056-A131-A37D-A0F2EA4054D2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731168"/>
            <a:ext cx="4608576" cy="2938142"/>
          </a:xfrm>
        </p:spPr>
        <p:txBody>
          <a:bodyPr/>
          <a:lstStyle/>
          <a:p>
            <a:r>
              <a:rPr lang="en-IN" dirty="0"/>
              <a:t>Key Observation:</a:t>
            </a:r>
          </a:p>
          <a:p>
            <a:r>
              <a:rPr lang="en-US" dirty="0"/>
              <a:t>The stacked bar chart shows a </a:t>
            </a:r>
            <a:r>
              <a:rPr lang="en-US" b="1" dirty="0"/>
              <a:t>uniform distribution</a:t>
            </a:r>
            <a:r>
              <a:rPr lang="en-US" dirty="0"/>
              <a:t> of user engagement (Low, Medium, High) across most dates from </a:t>
            </a:r>
            <a:r>
              <a:rPr lang="en-US" b="1" dirty="0"/>
              <a:t>1 to 30</a:t>
            </a:r>
            <a:r>
              <a:rPr lang="en-US" dirty="0"/>
              <a:t>.</a:t>
            </a:r>
          </a:p>
          <a:p>
            <a:r>
              <a:rPr lang="en-US" dirty="0"/>
              <a:t>Engagement levels remain </a:t>
            </a:r>
            <a:r>
              <a:rPr lang="en-US" b="1" dirty="0"/>
              <a:t>fairly consistent</a:t>
            </a:r>
            <a:r>
              <a:rPr lang="en-US" dirty="0"/>
              <a:t> across all three categories, suggesting a stable user response pattern regardless of the calendar day.</a:t>
            </a:r>
          </a:p>
          <a:p>
            <a:r>
              <a:rPr lang="en-US" dirty="0"/>
              <a:t>A </a:t>
            </a:r>
            <a:r>
              <a:rPr lang="en-US" b="1" dirty="0"/>
              <a:t>drop in engagement</a:t>
            </a:r>
            <a:r>
              <a:rPr lang="en-US" dirty="0"/>
              <a:t> is observed on </a:t>
            </a:r>
            <a:r>
              <a:rPr lang="en-US" b="1" dirty="0"/>
              <a:t>Day 31</a:t>
            </a:r>
            <a:r>
              <a:rPr lang="en-US" dirty="0"/>
              <a:t>, where the total number of campaigns is significantly lower.</a:t>
            </a:r>
          </a:p>
          <a:p>
            <a:r>
              <a:rPr lang="en-US" dirty="0"/>
              <a:t>This is expected because:</a:t>
            </a:r>
          </a:p>
          <a:p>
            <a:pPr lvl="1"/>
            <a:r>
              <a:rPr lang="en-US" b="1" dirty="0"/>
              <a:t>Day 31 only exists in May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April and June have 30 days</a:t>
            </a:r>
            <a:r>
              <a:rPr lang="en-US" dirty="0"/>
              <a:t>, so </a:t>
            </a:r>
            <a:r>
              <a:rPr lang="en-US" b="1" dirty="0"/>
              <a:t>Day 31 appears only once in the dataset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C5C2F-A7EB-8088-C341-E1304DE9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90B87-F59E-8A60-9BE4-178B5F47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User Engagement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998EE21-3EAA-598D-2E68-989CFE87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7E08F1A-A7D9-0F19-B09E-CA0CCE9B4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90027"/>
            <a:ext cx="4603750" cy="269404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8256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4AE7-99D8-3F21-FF6D-7AEB109E9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EFEDE-8A68-8666-8392-C5DB8EFCF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by Tanush Garg · July 2025</a:t>
            </a:r>
          </a:p>
          <a:p>
            <a:r>
              <a:rPr lang="en-US" i="1" dirty="0"/>
              <a:t>"Without data, you're just another person with an opinion." </a:t>
            </a:r>
            <a:r>
              <a:rPr lang="en-US" dirty="0"/>
              <a:t>— W. Edwards Deming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7B1242-CA80-9F09-3E4D-09D382E615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566" b="145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239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B0AB-DB03-EB58-7CC9-6DBA2716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25" y="512064"/>
            <a:ext cx="10906627" cy="1014984"/>
          </a:xfrm>
        </p:spPr>
        <p:txBody>
          <a:bodyPr/>
          <a:lstStyle/>
          <a:p>
            <a:r>
              <a:rPr lang="en-IN" u="sng" dirty="0"/>
              <a:t>User Engagement by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F5DE-3FBC-34EA-7C45-D747D82C6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Stacked Bar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81C9B-21D6-C96A-9BB1-F5BD7DE4A6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6C725-D356-643A-E518-23BFE36F23E6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April dominates across all engagement levels, particularly in </a:t>
            </a:r>
            <a:r>
              <a:rPr lang="en-US" b="1" dirty="0"/>
              <a:t>Medium engagement</a:t>
            </a:r>
            <a:r>
              <a:rPr lang="en-US" dirty="0"/>
              <a:t>, suggesting strong campaign performance or seasonal factors.</a:t>
            </a:r>
          </a:p>
          <a:p>
            <a:r>
              <a:rPr lang="en-US" dirty="0"/>
              <a:t>May experienced the lowest engagement across all segments, dropping </a:t>
            </a:r>
            <a:r>
              <a:rPr lang="en-US" b="1" dirty="0"/>
              <a:t>29%</a:t>
            </a:r>
            <a:r>
              <a:rPr lang="en-US" dirty="0"/>
              <a:t> from April, possibly due to seasonal decline, campaign fatigue, or external market factors.</a:t>
            </a:r>
          </a:p>
          <a:p>
            <a:r>
              <a:rPr lang="en-US" dirty="0"/>
              <a:t>June demonstrated a </a:t>
            </a:r>
            <a:r>
              <a:rPr lang="en-US" b="1" dirty="0"/>
              <a:t>positive rebound</a:t>
            </a:r>
            <a:r>
              <a:rPr lang="en-US" dirty="0"/>
              <a:t> with a </a:t>
            </a:r>
            <a:r>
              <a:rPr lang="en-US" b="1" dirty="0"/>
              <a:t>7%</a:t>
            </a:r>
            <a:r>
              <a:rPr lang="en-US" dirty="0"/>
              <a:t> increase from May, with </a:t>
            </a:r>
            <a:r>
              <a:rPr lang="en-US" b="1" dirty="0"/>
              <a:t>High engagement</a:t>
            </a:r>
            <a:r>
              <a:rPr lang="en-US" dirty="0"/>
              <a:t> users showing the strongest recovery and even exceeding April's numbers.</a:t>
            </a:r>
          </a:p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9EF05-19F1-DD92-30E3-921342EA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2AA4A-D8AC-5A95-9601-531167F8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User Engagement by Month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ADCA4FB-28D1-154D-EB72-0780FC12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F612EA0-20EF-9408-4959-B6A6DD50D4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90027"/>
            <a:ext cx="4603750" cy="269404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26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E43F-EBB3-7F56-F1CF-1D86B991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2064"/>
            <a:ext cx="10906626" cy="1014984"/>
          </a:xfrm>
        </p:spPr>
        <p:txBody>
          <a:bodyPr/>
          <a:lstStyle/>
          <a:p>
            <a:r>
              <a:rPr lang="en-IN" u="sng" dirty="0"/>
              <a:t>User Engagement Overtime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2BA91-DFD1-37DB-AD5B-1997FD33D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Line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E4A632-4987-46AB-AD63-FB61F2DF7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3329260"/>
            <a:ext cx="4751468" cy="1844319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93DB7-1283-E6BE-1989-ED149652E6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FD9EE-A59E-87C0-488F-38C034BC4615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User engagement experienced a significant structural shift at the end of April, with all segments declining </a:t>
            </a:r>
            <a:r>
              <a:rPr lang="en-US" b="1" dirty="0"/>
              <a:t>35–45%</a:t>
            </a:r>
            <a:r>
              <a:rPr lang="en-US" dirty="0"/>
              <a:t> and stabilizing at new baseline levels through </a:t>
            </a:r>
            <a:r>
              <a:rPr lang="en-US" b="1" dirty="0"/>
              <a:t>May and June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Inflection Point:</a:t>
            </a:r>
            <a:r>
              <a:rPr lang="en-US" dirty="0"/>
              <a:t> Late April marked a </a:t>
            </a:r>
            <a:r>
              <a:rPr lang="en-US" b="1" dirty="0"/>
              <a:t>permanent shift</a:t>
            </a:r>
            <a:r>
              <a:rPr lang="en-US" dirty="0"/>
              <a:t> in engagement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Resilience Factor:</a:t>
            </a:r>
            <a:r>
              <a:rPr lang="en-US" dirty="0"/>
              <a:t> High engagement users showed </a:t>
            </a:r>
            <a:r>
              <a:rPr lang="en-US" b="1" dirty="0"/>
              <a:t>minimal impact.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Recovery Signs:</a:t>
            </a:r>
            <a:r>
              <a:rPr lang="en-US" dirty="0"/>
              <a:t> June data suggests </a:t>
            </a:r>
            <a:r>
              <a:rPr lang="en-US" b="1" dirty="0"/>
              <a:t>stabilization</a:t>
            </a:r>
            <a:r>
              <a:rPr lang="en-US" dirty="0"/>
              <a:t> rather than continued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Normal:</a:t>
            </a:r>
            <a:r>
              <a:rPr lang="en-US" dirty="0"/>
              <a:t> Baseline established </a:t>
            </a:r>
            <a:r>
              <a:rPr lang="en-US" b="1" dirty="0"/>
              <a:t>~30% below April levels.</a:t>
            </a:r>
            <a:endParaRPr lang="en-US" dirty="0"/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EAEB7-0D1C-368C-4393-4DB0DFDF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9BB4-5FA1-FE3D-FE57-2AF6CF2F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User Engagement Overtime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CEB971A-9C41-7C80-6496-4B306A51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94402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F7E3-B3C9-B08E-6400-10B91E0F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5AF6-2203-B898-4760-7ED55873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Investigate</a:t>
            </a:r>
            <a:r>
              <a:rPr lang="en-US" dirty="0"/>
              <a:t> the late-April catalyst causing the engagement shift and what drove April's exceptional performance to replicate in future campaigns.</a:t>
            </a:r>
          </a:p>
          <a:p>
            <a:r>
              <a:rPr lang="en-US" b="1" dirty="0"/>
              <a:t>Analyze</a:t>
            </a:r>
            <a:r>
              <a:rPr lang="en-US" dirty="0"/>
              <a:t> High segment </a:t>
            </a:r>
            <a:r>
              <a:rPr lang="en-US" b="1" dirty="0"/>
              <a:t>resilience factors</a:t>
            </a:r>
            <a:r>
              <a:rPr lang="en-US" dirty="0"/>
              <a:t> for broader application.</a:t>
            </a:r>
          </a:p>
          <a:p>
            <a:r>
              <a:rPr lang="en-US" dirty="0"/>
              <a:t>Analyze May's decline to identify and mitigate similar drops.</a:t>
            </a:r>
          </a:p>
          <a:p>
            <a:r>
              <a:rPr lang="en-US" b="1" dirty="0"/>
              <a:t>Monitor</a:t>
            </a:r>
            <a:r>
              <a:rPr lang="en-US" dirty="0"/>
              <a:t> June </a:t>
            </a:r>
            <a:r>
              <a:rPr lang="en-US" b="1" dirty="0"/>
              <a:t>recovery trends</a:t>
            </a:r>
            <a:r>
              <a:rPr lang="en-US" dirty="0"/>
              <a:t> to confirm stabilization</a:t>
            </a:r>
          </a:p>
          <a:p>
            <a:r>
              <a:rPr lang="en-US" b="1" dirty="0"/>
              <a:t>Adjust</a:t>
            </a:r>
            <a:r>
              <a:rPr lang="en-US" dirty="0"/>
              <a:t> expectations to reflect the </a:t>
            </a:r>
            <a:r>
              <a:rPr lang="en-US" b="1" dirty="0"/>
              <a:t>new baseline</a:t>
            </a:r>
            <a:r>
              <a:rPr lang="en-US" dirty="0"/>
              <a:t> performance levels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E68BB-3AB9-6687-15D2-3EA807E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3E52A-8138-BF98-EF4F-2E4A460C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Recommendations based on User Engagement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EC0921-0562-9ADC-CD8A-790A5556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9006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C9D9-4BCC-C2C5-D91E-6B1BC19C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1" y="512064"/>
            <a:ext cx="10888579" cy="1014984"/>
          </a:xfrm>
        </p:spPr>
        <p:txBody>
          <a:bodyPr/>
          <a:lstStyle/>
          <a:p>
            <a:r>
              <a:rPr lang="en-IN" sz="4400" u="sng" dirty="0"/>
              <a:t>Banner Performance by Click Volume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30661-14BA-81CF-81B5-CB4A05E4CB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u="sng" dirty="0"/>
              <a:t>Bar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9891C5-2338-8088-A6FE-163339226C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3194825"/>
            <a:ext cx="4603750" cy="228445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C8ECD-B659-BF60-B8C1-F5F8A272C1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u="sng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4F396E-010B-2CAA-B7B9-C319A0189164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dirty="0"/>
              <a:t>Size doesn't equal performance: </a:t>
            </a:r>
            <a:r>
              <a:rPr lang="en-US" dirty="0"/>
              <a:t>The </a:t>
            </a:r>
            <a:r>
              <a:rPr lang="en-US" b="1" dirty="0"/>
              <a:t>largest size (800 x 250)</a:t>
            </a:r>
            <a:r>
              <a:rPr lang="en-US" dirty="0"/>
              <a:t> has minimal clicks, while </a:t>
            </a:r>
            <a:r>
              <a:rPr lang="en-US" b="1" dirty="0"/>
              <a:t>240 x 400</a:t>
            </a:r>
            <a:r>
              <a:rPr lang="en-US" dirty="0"/>
              <a:t> excels.</a:t>
            </a:r>
          </a:p>
          <a:p>
            <a:endParaRPr lang="en-US" dirty="0"/>
          </a:p>
          <a:p>
            <a:r>
              <a:rPr lang="en-US" b="1" dirty="0"/>
              <a:t>Standard formats work: 728 x 90</a:t>
            </a:r>
            <a:r>
              <a:rPr lang="en-US" dirty="0"/>
              <a:t> (leaderboard) and </a:t>
            </a:r>
            <a:r>
              <a:rPr lang="en-US" b="1" dirty="0"/>
              <a:t>300 x 250</a:t>
            </a:r>
            <a:r>
              <a:rPr lang="en-US" dirty="0"/>
              <a:t> (medium rectangle) are </a:t>
            </a:r>
            <a:r>
              <a:rPr lang="en-US" b="1" dirty="0"/>
              <a:t>industry standards</a:t>
            </a:r>
            <a:r>
              <a:rPr lang="en-US" dirty="0"/>
              <a:t> performing well.</a:t>
            </a:r>
          </a:p>
          <a:p>
            <a:endParaRPr lang="en-US" dirty="0"/>
          </a:p>
          <a:p>
            <a:r>
              <a:rPr lang="en-US" b="1" dirty="0"/>
              <a:t>Extreme variations: </a:t>
            </a:r>
            <a:r>
              <a:rPr lang="en-US" dirty="0"/>
              <a:t>There's over a </a:t>
            </a:r>
            <a:r>
              <a:rPr lang="en-US" b="1" dirty="0"/>
              <a:t>1000× difference</a:t>
            </a:r>
            <a:r>
              <a:rPr lang="en-US" dirty="0"/>
              <a:t> between the best (240 x 400) and worst (800 x 250) performers.</a:t>
            </a:r>
          </a:p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3985D-FD9B-0493-2402-89141C6E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97D90-9AEA-4B5C-DAA0-4EC7943B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Banner Performance by Click Volume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821CA0-CEBB-3B50-F82C-C4F70864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911063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{5327F536-1C7F-48F3-87BB-5FBBBF06978A}tf11429527_win32</Template>
  <TotalTime>660</TotalTime>
  <Words>4194</Words>
  <Application>Microsoft Office PowerPoint</Application>
  <PresentationFormat>Widescreen</PresentationFormat>
  <Paragraphs>549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Century Gothic</vt:lpstr>
      <vt:lpstr>Karla</vt:lpstr>
      <vt:lpstr>Univers Condensed Light</vt:lpstr>
      <vt:lpstr>Office Theme</vt:lpstr>
      <vt:lpstr>Advertising Campaign Performance Analysis</vt:lpstr>
      <vt:lpstr>Project Objective</vt:lpstr>
      <vt:lpstr>Dataset Overview</vt:lpstr>
      <vt:lpstr>Data Preprocessing Steps</vt:lpstr>
      <vt:lpstr>User Engagement by Date</vt:lpstr>
      <vt:lpstr>User Engagement by Month</vt:lpstr>
      <vt:lpstr>User Engagement Overtime</vt:lpstr>
      <vt:lpstr>Recommendations</vt:lpstr>
      <vt:lpstr>Banner Performance by Click Volume</vt:lpstr>
      <vt:lpstr>Recommendations</vt:lpstr>
      <vt:lpstr>Placements vs Clicks &amp; Displays</vt:lpstr>
      <vt:lpstr>Conversion Rate by Placement</vt:lpstr>
      <vt:lpstr>Ad spend vs Revenue Correlation</vt:lpstr>
      <vt:lpstr>Detailed Observations: Ad Spend vs Revenue</vt:lpstr>
      <vt:lpstr>Detailed Observations: Ad Spend vs Revenue</vt:lpstr>
      <vt:lpstr>Detailed Observations: Ad Spend vs Revenue</vt:lpstr>
      <vt:lpstr>Average revenue generated per click</vt:lpstr>
      <vt:lpstr>Campaigns vs post-click conversion rates</vt:lpstr>
      <vt:lpstr>Post-Click Sales by Day</vt:lpstr>
      <vt:lpstr>Post Click Sales by Month</vt:lpstr>
      <vt:lpstr>Post Click Sales Overtime</vt:lpstr>
      <vt:lpstr>Recommendations</vt:lpstr>
      <vt:lpstr>User Engagement by Banner Size</vt:lpstr>
      <vt:lpstr>Detailed Observations</vt:lpstr>
      <vt:lpstr>Recommendations</vt:lpstr>
      <vt:lpstr>Placement vs Post Click Conversion Rate</vt:lpstr>
      <vt:lpstr>Analyzing Displays Overtime</vt:lpstr>
      <vt:lpstr>Analyzing Clicks Overtime</vt:lpstr>
      <vt:lpstr>Statistics: Displays and Clicks</vt:lpstr>
      <vt:lpstr>Recommendations</vt:lpstr>
      <vt:lpstr>Correlation - Total Revenue &amp; User Engagement Level</vt:lpstr>
      <vt:lpstr>Outliers in Cost, Clicks &amp; Revenue</vt:lpstr>
      <vt:lpstr>Outliers in Cost, Clicks &amp; Revenue</vt:lpstr>
      <vt:lpstr>Click-Through Rate vs Banner Size</vt:lpstr>
      <vt:lpstr>CTR vs Banner Size by Campaign</vt:lpstr>
      <vt:lpstr>Click Through Rate vs Placement</vt:lpstr>
      <vt:lpstr>CTR vs Placement by Campaign</vt:lpstr>
      <vt:lpstr>ROI by Campaign</vt:lpstr>
      <vt:lpstr>ROI by Banner Size</vt:lpstr>
      <vt:lpstr>Post-Click Conversions by Placement</vt:lpstr>
      <vt:lpstr>User Engagement Levels –  Weekends vs Weekdays</vt:lpstr>
      <vt:lpstr>Cost per Click by Campaign</vt:lpstr>
      <vt:lpstr>Cost per Click by Banner Size</vt:lpstr>
      <vt:lpstr>Cost per Post Click Conversion by Campaign</vt:lpstr>
      <vt:lpstr>Cost per Post Click Conversion by Placement Type</vt:lpstr>
      <vt:lpstr>Post Click Conversion by Day of the Week</vt:lpstr>
      <vt:lpstr>Recommendations</vt:lpstr>
      <vt:lpstr>Post Click Conversions vs User Engagement by Campaign</vt:lpstr>
      <vt:lpstr>Recommendations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 Garg</dc:creator>
  <cp:lastModifiedBy>Tanush Garg</cp:lastModifiedBy>
  <cp:revision>4</cp:revision>
  <dcterms:created xsi:type="dcterms:W3CDTF">2025-07-19T10:18:03Z</dcterms:created>
  <dcterms:modified xsi:type="dcterms:W3CDTF">2025-07-20T09:10:59Z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